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34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41" r:id="rId31"/>
    <p:sldId id="342" r:id="rId32"/>
    <p:sldId id="286" r:id="rId33"/>
    <p:sldId id="343" r:id="rId34"/>
    <p:sldId id="287" r:id="rId35"/>
    <p:sldId id="288" r:id="rId36"/>
    <p:sldId id="289" r:id="rId37"/>
    <p:sldId id="344" r:id="rId38"/>
    <p:sldId id="345" r:id="rId39"/>
    <p:sldId id="291" r:id="rId40"/>
    <p:sldId id="292" r:id="rId41"/>
    <p:sldId id="346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48" r:id="rId72"/>
    <p:sldId id="325" r:id="rId73"/>
    <p:sldId id="326" r:id="rId74"/>
    <p:sldId id="327" r:id="rId75"/>
    <p:sldId id="347" r:id="rId76"/>
  </p:sldIdLst>
  <p:sldSz cx="18288000" cy="10287000"/>
  <p:notesSz cx="10287000" cy="18288000"/>
  <p:embeddedFontLst>
    <p:embeddedFont>
      <p:font typeface="Malgun Gothic" panose="020B0503020000020004" pitchFamily="50" charset="-127"/>
      <p:regular r:id="rId78"/>
      <p:bold r:id="rId79"/>
    </p:embeddedFont>
    <p:embeddedFont>
      <p:font typeface="a로케트" panose="02020600000000000000" pitchFamily="18" charset="-127"/>
      <p:regular r:id="rId80"/>
    </p:embeddedFont>
    <p:embeddedFont>
      <p:font typeface="a타이틀고딕2" panose="02020600000000000000" pitchFamily="18" charset="-127"/>
      <p:regular r:id="rId81"/>
    </p:embeddedFont>
    <p:embeddedFont>
      <p:font typeface="a타이틀고딕4" panose="02020600000000000000" pitchFamily="18" charset="-127"/>
      <p:regular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나눔바른고딕" panose="020B0603020101020101" pitchFamily="50" charset="-127"/>
      <p:regular r:id="rId89"/>
      <p:bold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558" userDrawn="1">
          <p15:clr>
            <a:srgbClr val="A4A3A4"/>
          </p15:clr>
        </p15:guide>
        <p15:guide id="2" pos="63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88" autoAdjust="0"/>
  </p:normalViewPr>
  <p:slideViewPr>
    <p:cSldViewPr snapToGrid="0">
      <p:cViewPr varScale="1">
        <p:scale>
          <a:sx n="52" d="100"/>
          <a:sy n="52" d="100"/>
        </p:scale>
        <p:origin x="850" y="72"/>
      </p:cViewPr>
      <p:guideLst>
        <p:guide orient="horz" pos="3558"/>
        <p:guide pos="63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645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321fc165_4_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54321fc165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321fc165_5_1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54321fc165_5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321fc165_5_13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54321fc165_5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504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4321fc165_5_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54321fc165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968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4321fc165_5_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g54321fc165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933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1528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4321fc165_4_2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54321fc165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478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386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4321fc165_5_3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54321fc165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a44c6bb6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ada44c6b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4321fc165_2_4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54321fc165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321fc165_2_6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54321fc16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4321fc165_2_8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54321fc165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4321fc165_2_9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g54321fc165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4321fc165_2_10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54321fc165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54321fc165_2_1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54321fc165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4321fc165_2_12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54321fc165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54321fc165_2_14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g54321fc16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54321fc165_2_15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g54321fc16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4321fc165_2_16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g54321fc165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54321fc165_2_18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g54321fc16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54321fc165_2_20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g54321fc165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54321fc165_2_20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g54321fc165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7361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13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125.png"/><Relationship Id="rId4" Type="http://schemas.openxmlformats.org/officeDocument/2006/relationships/notesSlide" Target="../notesSlides/notesSlide68.xml"/><Relationship Id="rId9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1562100"/>
            <a:ext cx="18283238" cy="684312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685800" y="5829300"/>
            <a:ext cx="96012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ko-KR" sz="13800" b="0" i="0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AILYJOU</a:t>
            </a:r>
            <a:endParaRPr sz="13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4264149" y="9609803"/>
            <a:ext cx="4267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BFBFB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길경빈, 이현욱, 윤진우, 현수빈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10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1219200" y="67687"/>
            <a:ext cx="4724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Main Page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cxnSp>
        <p:nvCxnSpPr>
          <p:cNvPr id="205" name="Google Shape;205;p22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6" name="Google Shape;20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" y="733425"/>
            <a:ext cx="18059400" cy="85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3"/>
          <p:cNvCxnSpPr>
            <a:cxnSpLocks/>
          </p:cNvCxnSpPr>
          <p:nvPr/>
        </p:nvCxnSpPr>
        <p:spPr>
          <a:xfrm flipV="1">
            <a:off x="11970657" y="4660431"/>
            <a:ext cx="2770829" cy="161955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triangle" w="lg" len="lg"/>
            <a:tailEnd type="none" w="sm" len="sm"/>
          </a:ln>
        </p:spPr>
      </p:cxnSp>
      <p:sp>
        <p:nvSpPr>
          <p:cNvPr id="11" name="Google Shape;420;p36">
            <a:extLst>
              <a:ext uri="{FF2B5EF4-FFF2-40B4-BE49-F238E27FC236}">
                <a16:creationId xmlns:a16="http://schemas.microsoft.com/office/drawing/2014/main" id="{3B842E72-1D86-4AF6-BF89-23CFD3847ECC}"/>
              </a:ext>
            </a:extLst>
          </p:cNvPr>
          <p:cNvSpPr txBox="1"/>
          <p:nvPr/>
        </p:nvSpPr>
        <p:spPr>
          <a:xfrm>
            <a:off x="11820024" y="756882"/>
            <a:ext cx="6025872" cy="397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11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219200" y="110550"/>
            <a:ext cx="4724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Main Page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78594" y="1444043"/>
            <a:ext cx="5541656" cy="3068955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231;p24">
            <a:extLst>
              <a:ext uri="{FF2B5EF4-FFF2-40B4-BE49-F238E27FC236}">
                <a16:creationId xmlns:a16="http://schemas.microsoft.com/office/drawing/2014/main" id="{51EDC2DC-170A-4000-8ABC-25E711F93EF4}"/>
              </a:ext>
            </a:extLst>
          </p:cNvPr>
          <p:cNvSpPr txBox="1"/>
          <p:nvPr/>
        </p:nvSpPr>
        <p:spPr>
          <a:xfrm>
            <a:off x="12059185" y="908846"/>
            <a:ext cx="5541655" cy="3832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메인 슬라이드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메인슬라이드">
            <a:hlinkClick r:id="" action="ppaction://media"/>
            <a:extLst>
              <a:ext uri="{FF2B5EF4-FFF2-40B4-BE49-F238E27FC236}">
                <a16:creationId xmlns:a16="http://schemas.microsoft.com/office/drawing/2014/main" id="{BFB8ADD3-60FD-4F23-9CC2-F00FBB0B2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0074" t="8422" r="4433" b="11571"/>
          <a:stretch/>
        </p:blipFill>
        <p:spPr>
          <a:xfrm>
            <a:off x="152400" y="1257300"/>
            <a:ext cx="11667624" cy="6568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12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219200" y="110550"/>
            <a:ext cx="4724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Main Page</a:t>
            </a:r>
            <a:r>
              <a:rPr lang="ko-KR" sz="24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cxnSp>
        <p:nvCxnSpPr>
          <p:cNvPr id="226" name="Google Shape;226;p24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24"/>
          <p:cNvPicPr preferRelativeResize="0"/>
          <p:nvPr/>
        </p:nvPicPr>
        <p:blipFill rotWithShape="1">
          <a:blip r:embed="rId5">
            <a:alphaModFix amt="35000"/>
          </a:blip>
          <a:srcRect/>
          <a:stretch/>
        </p:blipFill>
        <p:spPr>
          <a:xfrm>
            <a:off x="114300" y="733425"/>
            <a:ext cx="18059400" cy="85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 rotWithShape="1">
          <a:blip r:embed="rId5">
            <a:alphaModFix/>
          </a:blip>
          <a:srcRect l="68175" t="2615" r="6777" b="92191"/>
          <a:stretch/>
        </p:blipFill>
        <p:spPr>
          <a:xfrm>
            <a:off x="8760542" y="929836"/>
            <a:ext cx="8308259" cy="779793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9" name="Google Shape;229;p24"/>
          <p:cNvPicPr preferRelativeResize="0"/>
          <p:nvPr/>
        </p:nvPicPr>
        <p:blipFill rotWithShape="1">
          <a:blip r:embed="rId6">
            <a:alphaModFix/>
          </a:blip>
          <a:srcRect l="66602" t="1300" r="8700" b="94078"/>
          <a:stretch/>
        </p:blipFill>
        <p:spPr>
          <a:xfrm>
            <a:off x="8760542" y="2688138"/>
            <a:ext cx="8308261" cy="779793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7">
            <a:alphaModFix/>
          </a:blip>
          <a:srcRect l="69909" t="1678" r="3842" b="93698"/>
          <a:stretch/>
        </p:blipFill>
        <p:spPr>
          <a:xfrm>
            <a:off x="8760540" y="4711433"/>
            <a:ext cx="8308262" cy="779793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p24"/>
          <p:cNvSpPr txBox="1"/>
          <p:nvPr/>
        </p:nvSpPr>
        <p:spPr>
          <a:xfrm>
            <a:off x="9010766" y="639315"/>
            <a:ext cx="244922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로그인 전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9010766" y="2351707"/>
            <a:ext cx="244922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로그인 후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9010765" y="4339485"/>
            <a:ext cx="244922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관리자 로그인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8852568" y="1047406"/>
            <a:ext cx="3140722" cy="530344"/>
          </a:xfrm>
          <a:prstGeom prst="rect">
            <a:avLst/>
          </a:prstGeom>
          <a:solidFill>
            <a:srgbClr val="FF0000">
              <a:alpha val="1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8852568" y="2849434"/>
            <a:ext cx="3140722" cy="477382"/>
          </a:xfrm>
          <a:prstGeom prst="rect">
            <a:avLst/>
          </a:prstGeom>
          <a:solidFill>
            <a:srgbClr val="FF0000">
              <a:alpha val="1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8840831" y="4830810"/>
            <a:ext cx="4653944" cy="509662"/>
          </a:xfrm>
          <a:prstGeom prst="rect">
            <a:avLst/>
          </a:prstGeom>
          <a:solidFill>
            <a:srgbClr val="FF0000">
              <a:alpha val="1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13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회원가입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45" name="Google Shape;245;p25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6" name="Google Shape;24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983" y="1127557"/>
            <a:ext cx="17892416" cy="751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 amt="35000"/>
          </a:blip>
          <a:srcRect l="10834" t="39563" r="13898"/>
          <a:stretch/>
        </p:blipFill>
        <p:spPr>
          <a:xfrm>
            <a:off x="208839" y="1104900"/>
            <a:ext cx="17850561" cy="80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14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회원가입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55" name="Google Shape;255;p26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26"/>
          <p:cNvSpPr txBox="1"/>
          <p:nvPr/>
        </p:nvSpPr>
        <p:spPr>
          <a:xfrm>
            <a:off x="560144" y="4857748"/>
            <a:ext cx="9324087" cy="3850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아이디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유효성 검사</a:t>
            </a:r>
            <a:endParaRPr sz="20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arenR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영문 소문자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/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숫자 조합해 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최소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4글자 최대 16글자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가능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arenR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Ajax 통해 memberIdCheck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페이지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로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Post</a:t>
            </a: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arenR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DB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에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같은 아이디 있는지 확인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arenR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없으면 인증 완료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93C76B-90E3-4AC1-9517-3FB4DABEF643}"/>
              </a:ext>
            </a:extLst>
          </p:cNvPr>
          <p:cNvSpPr/>
          <p:nvPr/>
        </p:nvSpPr>
        <p:spPr>
          <a:xfrm>
            <a:off x="10134603" y="0"/>
            <a:ext cx="8153400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85C994-79B0-42B4-AC83-711CA74B7290}"/>
              </a:ext>
            </a:extLst>
          </p:cNvPr>
          <p:cNvSpPr/>
          <p:nvPr/>
        </p:nvSpPr>
        <p:spPr>
          <a:xfrm>
            <a:off x="10451004" y="110550"/>
            <a:ext cx="7600642" cy="960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3428" y="197634"/>
            <a:ext cx="5508581" cy="501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29254" y="5177855"/>
            <a:ext cx="6930146" cy="445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34;p24">
            <a:extLst>
              <a:ext uri="{FF2B5EF4-FFF2-40B4-BE49-F238E27FC236}">
                <a16:creationId xmlns:a16="http://schemas.microsoft.com/office/drawing/2014/main" id="{31692557-D6C3-4F16-AFD9-E9FF563FEEB8}"/>
              </a:ext>
            </a:extLst>
          </p:cNvPr>
          <p:cNvSpPr/>
          <p:nvPr/>
        </p:nvSpPr>
        <p:spPr>
          <a:xfrm>
            <a:off x="11575396" y="793853"/>
            <a:ext cx="1937404" cy="311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34;p24">
            <a:extLst>
              <a:ext uri="{FF2B5EF4-FFF2-40B4-BE49-F238E27FC236}">
                <a16:creationId xmlns:a16="http://schemas.microsoft.com/office/drawing/2014/main" id="{F179B14F-3B38-4688-B6FE-9930925B1EA3}"/>
              </a:ext>
            </a:extLst>
          </p:cNvPr>
          <p:cNvSpPr/>
          <p:nvPr/>
        </p:nvSpPr>
        <p:spPr>
          <a:xfrm>
            <a:off x="11575396" y="1668428"/>
            <a:ext cx="2250735" cy="261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34;p24">
            <a:extLst>
              <a:ext uri="{FF2B5EF4-FFF2-40B4-BE49-F238E27FC236}">
                <a16:creationId xmlns:a16="http://schemas.microsoft.com/office/drawing/2014/main" id="{3698C338-6BCF-4168-A34D-4861DCBE8AA9}"/>
              </a:ext>
            </a:extLst>
          </p:cNvPr>
          <p:cNvSpPr/>
          <p:nvPr/>
        </p:nvSpPr>
        <p:spPr>
          <a:xfrm>
            <a:off x="12862018" y="3773232"/>
            <a:ext cx="2682782" cy="951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34;p24">
            <a:extLst>
              <a:ext uri="{FF2B5EF4-FFF2-40B4-BE49-F238E27FC236}">
                <a16:creationId xmlns:a16="http://schemas.microsoft.com/office/drawing/2014/main" id="{7B28DE5C-542F-40DD-BECA-3BFABAB8F48D}"/>
              </a:ext>
            </a:extLst>
          </p:cNvPr>
          <p:cNvSpPr/>
          <p:nvPr/>
        </p:nvSpPr>
        <p:spPr>
          <a:xfrm>
            <a:off x="12230313" y="5439349"/>
            <a:ext cx="5680315" cy="280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34;p24">
            <a:extLst>
              <a:ext uri="{FF2B5EF4-FFF2-40B4-BE49-F238E27FC236}">
                <a16:creationId xmlns:a16="http://schemas.microsoft.com/office/drawing/2014/main" id="{19F6E425-B115-484D-8528-5E734F92A88F}"/>
              </a:ext>
            </a:extLst>
          </p:cNvPr>
          <p:cNvSpPr/>
          <p:nvPr/>
        </p:nvSpPr>
        <p:spPr>
          <a:xfrm>
            <a:off x="12090653" y="8153405"/>
            <a:ext cx="5253918" cy="64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F8A298-A7D1-4EDE-92A1-70C5B7D235EC}"/>
              </a:ext>
            </a:extLst>
          </p:cNvPr>
          <p:cNvGrpSpPr/>
          <p:nvPr/>
        </p:nvGrpSpPr>
        <p:grpSpPr>
          <a:xfrm>
            <a:off x="581914" y="614714"/>
            <a:ext cx="9324086" cy="3850771"/>
            <a:chOff x="3429000" y="1247040"/>
            <a:chExt cx="9601185" cy="3896460"/>
          </a:xfrm>
        </p:grpSpPr>
        <p:pic>
          <p:nvPicPr>
            <p:cNvPr id="257" name="Google Shape;257;p26"/>
            <p:cNvPicPr preferRelativeResize="0"/>
            <p:nvPr/>
          </p:nvPicPr>
          <p:blipFill rotWithShape="1">
            <a:blip r:embed="rId3">
              <a:alphaModFix/>
            </a:blip>
            <a:srcRect l="24370" t="45170" r="47998" b="37724"/>
            <a:stretch/>
          </p:blipFill>
          <p:spPr>
            <a:xfrm>
              <a:off x="3429001" y="1866900"/>
              <a:ext cx="9095142" cy="317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6"/>
            <p:cNvSpPr/>
            <p:nvPr/>
          </p:nvSpPr>
          <p:spPr>
            <a:xfrm>
              <a:off x="3429000" y="1509486"/>
              <a:ext cx="9601185" cy="3634014"/>
            </a:xfrm>
            <a:prstGeom prst="rect">
              <a:avLst/>
            </a:prstGeom>
            <a:noFill/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 txBox="1"/>
            <p:nvPr/>
          </p:nvSpPr>
          <p:spPr>
            <a:xfrm>
              <a:off x="6661700" y="1247040"/>
              <a:ext cx="2636790" cy="5248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유효성 검증</a:t>
              </a:r>
              <a:endParaRPr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8"/>
          <p:cNvPicPr preferRelativeResize="0"/>
          <p:nvPr/>
        </p:nvPicPr>
        <p:blipFill rotWithShape="1">
          <a:blip r:embed="rId3">
            <a:alphaModFix amt="35000"/>
          </a:blip>
          <a:srcRect l="10834" t="39563" r="13898"/>
          <a:stretch/>
        </p:blipFill>
        <p:spPr>
          <a:xfrm>
            <a:off x="208839" y="1104900"/>
            <a:ext cx="17850561" cy="80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15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회원가입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88" name="Google Shape;288;p28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p28"/>
          <p:cNvCxnSpPr>
            <a:stCxn id="290" idx="3"/>
            <a:endCxn id="291" idx="1"/>
          </p:cNvCxnSpPr>
          <p:nvPr/>
        </p:nvCxnSpPr>
        <p:spPr>
          <a:xfrm rot="10800000" flipH="1">
            <a:off x="7313360" y="4355431"/>
            <a:ext cx="2737500" cy="96480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1" name="Google Shape;291;p28"/>
          <p:cNvPicPr preferRelativeResize="0"/>
          <p:nvPr/>
        </p:nvPicPr>
        <p:blipFill rotWithShape="1">
          <a:blip r:embed="rId6">
            <a:alphaModFix/>
          </a:blip>
          <a:srcRect t="3884" b="33030"/>
          <a:stretch/>
        </p:blipFill>
        <p:spPr>
          <a:xfrm>
            <a:off x="10050792" y="590692"/>
            <a:ext cx="5806419" cy="7529512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3">
            <a:alphaModFix/>
          </a:blip>
          <a:srcRect l="34516" t="72234" r="60760" b="24910"/>
          <a:stretch/>
        </p:blipFill>
        <p:spPr>
          <a:xfrm>
            <a:off x="4488931" y="4991100"/>
            <a:ext cx="2603097" cy="88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/>
          <p:nvPr/>
        </p:nvSpPr>
        <p:spPr>
          <a:xfrm>
            <a:off x="4488931" y="4762500"/>
            <a:ext cx="2824429" cy="1115462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16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회원가입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88" name="Google Shape;288;p28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28"/>
          <p:cNvSpPr txBox="1"/>
          <p:nvPr/>
        </p:nvSpPr>
        <p:spPr>
          <a:xfrm>
            <a:off x="14775900" y="3986650"/>
            <a:ext cx="24426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메일인증Controller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339DFE-55CF-47FB-99C1-C0AFEBCFB69F}"/>
              </a:ext>
            </a:extLst>
          </p:cNvPr>
          <p:cNvSpPr/>
          <p:nvPr/>
        </p:nvSpPr>
        <p:spPr>
          <a:xfrm>
            <a:off x="7212844" y="0"/>
            <a:ext cx="11075159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7941" y="150138"/>
            <a:ext cx="10701209" cy="3167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F144A13-E6B4-45D2-9CEC-636DFFF80674}"/>
              </a:ext>
            </a:extLst>
          </p:cNvPr>
          <p:cNvGrpSpPr/>
          <p:nvPr/>
        </p:nvGrpSpPr>
        <p:grpSpPr>
          <a:xfrm>
            <a:off x="7377941" y="3439707"/>
            <a:ext cx="10681459" cy="6275790"/>
            <a:chOff x="7377941" y="3439707"/>
            <a:chExt cx="10681459" cy="627579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1444932-45CA-4BB7-B95F-593C2A69534B}"/>
                </a:ext>
              </a:extLst>
            </p:cNvPr>
            <p:cNvSpPr/>
            <p:nvPr/>
          </p:nvSpPr>
          <p:spPr>
            <a:xfrm>
              <a:off x="13948229" y="3439707"/>
              <a:ext cx="4111171" cy="6275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3" name="Google Shape;29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77941" y="3439707"/>
              <a:ext cx="6721856" cy="62757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28"/>
          <p:cNvSpPr txBox="1"/>
          <p:nvPr/>
        </p:nvSpPr>
        <p:spPr>
          <a:xfrm>
            <a:off x="11586162" y="6214705"/>
            <a:ext cx="6122732" cy="2059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인증이메일 전송</a:t>
            </a:r>
            <a:endParaRPr sz="20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arenR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이메일 형식 만족하면 인증번호 전송 후 확인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버튼 클릭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arenR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인증번호는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난수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로 전송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0" name="Google Shape;234;p24">
            <a:extLst>
              <a:ext uri="{FF2B5EF4-FFF2-40B4-BE49-F238E27FC236}">
                <a16:creationId xmlns:a16="http://schemas.microsoft.com/office/drawing/2014/main" id="{9C3F5D1A-7A65-422F-825C-735CE38BC7EE}"/>
              </a:ext>
            </a:extLst>
          </p:cNvPr>
          <p:cNvSpPr/>
          <p:nvPr/>
        </p:nvSpPr>
        <p:spPr>
          <a:xfrm>
            <a:off x="7797301" y="1733920"/>
            <a:ext cx="6150928" cy="667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91;p28">
            <a:extLst>
              <a:ext uri="{FF2B5EF4-FFF2-40B4-BE49-F238E27FC236}">
                <a16:creationId xmlns:a16="http://schemas.microsoft.com/office/drawing/2014/main" id="{1EC9976D-5180-4C39-B9C9-FD196CDD7A8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884" b="33030"/>
          <a:stretch/>
        </p:blipFill>
        <p:spPr>
          <a:xfrm>
            <a:off x="634404" y="1265418"/>
            <a:ext cx="5806419" cy="7529512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34;p24">
            <a:extLst>
              <a:ext uri="{FF2B5EF4-FFF2-40B4-BE49-F238E27FC236}">
                <a16:creationId xmlns:a16="http://schemas.microsoft.com/office/drawing/2014/main" id="{1B75F677-27B1-48FE-8C9E-37B7EB61F0DB}"/>
              </a:ext>
            </a:extLst>
          </p:cNvPr>
          <p:cNvSpPr/>
          <p:nvPr/>
        </p:nvSpPr>
        <p:spPr>
          <a:xfrm>
            <a:off x="725925" y="5557911"/>
            <a:ext cx="2877822" cy="5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60F4908-3496-498D-A58D-5B3BEE10F4DB}"/>
              </a:ext>
            </a:extLst>
          </p:cNvPr>
          <p:cNvCxnSpPr>
            <a:stCxn id="22" idx="3"/>
          </p:cNvCxnSpPr>
          <p:nvPr/>
        </p:nvCxnSpPr>
        <p:spPr>
          <a:xfrm flipV="1">
            <a:off x="3603747" y="2061029"/>
            <a:ext cx="4193554" cy="375867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34;p24">
            <a:extLst>
              <a:ext uri="{FF2B5EF4-FFF2-40B4-BE49-F238E27FC236}">
                <a16:creationId xmlns:a16="http://schemas.microsoft.com/office/drawing/2014/main" id="{B58DA694-C82F-4203-863C-31ED87FAE026}"/>
              </a:ext>
            </a:extLst>
          </p:cNvPr>
          <p:cNvSpPr/>
          <p:nvPr/>
        </p:nvSpPr>
        <p:spPr>
          <a:xfrm>
            <a:off x="7887599" y="5044688"/>
            <a:ext cx="6150928" cy="667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89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/>
          <p:cNvPicPr preferRelativeResize="0"/>
          <p:nvPr/>
        </p:nvPicPr>
        <p:blipFill rotWithShape="1">
          <a:blip r:embed="rId3">
            <a:alphaModFix amt="35000"/>
          </a:blip>
          <a:srcRect l="10834" t="39563" r="13898"/>
          <a:stretch/>
        </p:blipFill>
        <p:spPr>
          <a:xfrm>
            <a:off x="208839" y="1104900"/>
            <a:ext cx="17850561" cy="80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17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회원가입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307" name="Google Shape;307;p29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Google Shape;308;p29"/>
          <p:cNvCxnSpPr>
            <a:cxnSpLocks/>
            <a:stCxn id="309" idx="3"/>
            <a:endCxn id="310" idx="1"/>
          </p:cNvCxnSpPr>
          <p:nvPr/>
        </p:nvCxnSpPr>
        <p:spPr>
          <a:xfrm flipV="1">
            <a:off x="10115551" y="5332167"/>
            <a:ext cx="1466849" cy="176634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0" name="Google Shape;31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82400" y="1760281"/>
            <a:ext cx="6264158" cy="7143771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1" name="Google Shape;311;p29"/>
          <p:cNvPicPr preferRelativeResize="0"/>
          <p:nvPr/>
        </p:nvPicPr>
        <p:blipFill rotWithShape="1">
          <a:blip r:embed="rId3">
            <a:alphaModFix/>
          </a:blip>
          <a:srcRect l="24090" t="80045" r="44100" b="1139"/>
          <a:stretch/>
        </p:blipFill>
        <p:spPr>
          <a:xfrm>
            <a:off x="855151" y="5676900"/>
            <a:ext cx="9003224" cy="299561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/>
          <p:nvPr/>
        </p:nvSpPr>
        <p:spPr>
          <a:xfrm>
            <a:off x="762019" y="5524500"/>
            <a:ext cx="9353532" cy="3148013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0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18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1219200" y="110550"/>
            <a:ext cx="4808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회원가입_</a:t>
            </a: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이메일API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228600" y="2554514"/>
            <a:ext cx="7235369" cy="3207657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 rotWithShape="1">
          <a:blip r:embed="rId5">
            <a:alphaModFix/>
          </a:blip>
          <a:srcRect l="24088" t="80044" r="44102" b="1140"/>
          <a:stretch/>
        </p:blipFill>
        <p:spPr>
          <a:xfrm>
            <a:off x="333828" y="2731387"/>
            <a:ext cx="6988337" cy="284391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208838" y="6000195"/>
            <a:ext cx="7235369" cy="2208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다음 우편번호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API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R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스크립트에 daum.cdn.net 주소 삽입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R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우편번호와 주소정보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를 해당 필드에 넣어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저장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C99919-EF51-488F-81A6-5CAE1CAECCBB}"/>
              </a:ext>
            </a:extLst>
          </p:cNvPr>
          <p:cNvSpPr/>
          <p:nvPr/>
        </p:nvSpPr>
        <p:spPr>
          <a:xfrm>
            <a:off x="7692571" y="0"/>
            <a:ext cx="10595429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6">
            <a:alphaModFix/>
          </a:blip>
          <a:srcRect b="7478"/>
          <a:stretch/>
        </p:blipFill>
        <p:spPr>
          <a:xfrm>
            <a:off x="8036481" y="131945"/>
            <a:ext cx="10022918" cy="80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6480" y="8341091"/>
            <a:ext cx="10022917" cy="137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34;p24">
            <a:extLst>
              <a:ext uri="{FF2B5EF4-FFF2-40B4-BE49-F238E27FC236}">
                <a16:creationId xmlns:a16="http://schemas.microsoft.com/office/drawing/2014/main" id="{F1680C3F-825D-4200-AE30-2B663D93C50C}"/>
              </a:ext>
            </a:extLst>
          </p:cNvPr>
          <p:cNvSpPr/>
          <p:nvPr/>
        </p:nvSpPr>
        <p:spPr>
          <a:xfrm>
            <a:off x="8813927" y="6433871"/>
            <a:ext cx="3769959" cy="86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34;p24">
            <a:extLst>
              <a:ext uri="{FF2B5EF4-FFF2-40B4-BE49-F238E27FC236}">
                <a16:creationId xmlns:a16="http://schemas.microsoft.com/office/drawing/2014/main" id="{38238C74-4F38-4A88-BBDB-B95621AACF7E}"/>
              </a:ext>
            </a:extLst>
          </p:cNvPr>
          <p:cNvSpPr/>
          <p:nvPr/>
        </p:nvSpPr>
        <p:spPr>
          <a:xfrm>
            <a:off x="8105313" y="8657558"/>
            <a:ext cx="9834343" cy="667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C827AB-53EB-4061-9BDA-8871F94BA834}"/>
              </a:ext>
            </a:extLst>
          </p:cNvPr>
          <p:cNvSpPr/>
          <p:nvPr/>
        </p:nvSpPr>
        <p:spPr>
          <a:xfrm>
            <a:off x="7692571" y="0"/>
            <a:ext cx="10595429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F5EA36-0560-45DC-B2F5-8A075350AF44}"/>
              </a:ext>
            </a:extLst>
          </p:cNvPr>
          <p:cNvSpPr/>
          <p:nvPr/>
        </p:nvSpPr>
        <p:spPr>
          <a:xfrm>
            <a:off x="7821260" y="330435"/>
            <a:ext cx="10266746" cy="9361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4" name="Google Shape;344;p31"/>
          <p:cNvPicPr preferRelativeResize="0"/>
          <p:nvPr/>
        </p:nvPicPr>
        <p:blipFill rotWithShape="1">
          <a:blip r:embed="rId3">
            <a:alphaModFix/>
          </a:blip>
          <a:srcRect t="91680" r="36372" b="284"/>
          <a:stretch/>
        </p:blipFill>
        <p:spPr>
          <a:xfrm>
            <a:off x="272564" y="8952758"/>
            <a:ext cx="6440968" cy="713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1"/>
          <p:cNvGrpSpPr/>
          <p:nvPr/>
        </p:nvGrpSpPr>
        <p:grpSpPr>
          <a:xfrm>
            <a:off x="0" y="756881"/>
            <a:ext cx="7565571" cy="8909770"/>
            <a:chOff x="685799" y="807400"/>
            <a:chExt cx="7622204" cy="8859394"/>
          </a:xfrm>
        </p:grpSpPr>
        <p:pic>
          <p:nvPicPr>
            <p:cNvPr id="341" name="Google Shape;341;p31"/>
            <p:cNvPicPr preferRelativeResize="0"/>
            <p:nvPr/>
          </p:nvPicPr>
          <p:blipFill rotWithShape="1">
            <a:blip r:embed="rId4">
              <a:alphaModFix amt="40000"/>
            </a:blip>
            <a:srcRect r="25349"/>
            <a:stretch/>
          </p:blipFill>
          <p:spPr>
            <a:xfrm>
              <a:off x="685799" y="807400"/>
              <a:ext cx="7622204" cy="8094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/>
            <p:cNvPicPr preferRelativeResize="0"/>
            <p:nvPr/>
          </p:nvPicPr>
          <p:blipFill rotWithShape="1">
            <a:blip r:embed="rId3">
              <a:alphaModFix/>
            </a:blip>
            <a:srcRect t="91680" r="35896" b="283"/>
            <a:stretch/>
          </p:blipFill>
          <p:spPr>
            <a:xfrm>
              <a:off x="685800" y="8952758"/>
              <a:ext cx="6489183" cy="7140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Google Shape;33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19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회원가입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338" name="Google Shape;338;p31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5" name="Google Shape;345;p31"/>
          <p:cNvPicPr preferRelativeResize="0"/>
          <p:nvPr/>
        </p:nvPicPr>
        <p:blipFill rotWithShape="1">
          <a:blip r:embed="rId4">
            <a:alphaModFix/>
          </a:blip>
          <a:srcRect l="2999" t="43210" r="77197" b="51273"/>
          <a:stretch/>
        </p:blipFill>
        <p:spPr>
          <a:xfrm>
            <a:off x="871111" y="4074135"/>
            <a:ext cx="5569858" cy="1229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1"/>
          <p:cNvCxnSpPr>
            <a:cxnSpLocks/>
            <a:stCxn id="347" idx="3"/>
            <a:endCxn id="348" idx="1"/>
          </p:cNvCxnSpPr>
          <p:nvPr/>
        </p:nvCxnSpPr>
        <p:spPr>
          <a:xfrm flipV="1">
            <a:off x="6675464" y="1614522"/>
            <a:ext cx="1452829" cy="2933891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8" name="Google Shape;348;p31"/>
          <p:cNvPicPr preferRelativeResize="0"/>
          <p:nvPr/>
        </p:nvPicPr>
        <p:blipFill rotWithShape="1">
          <a:blip r:embed="rId7">
            <a:alphaModFix/>
          </a:blip>
          <a:srcRect l="34996" t="6396" r="36854" b="73801"/>
          <a:stretch/>
        </p:blipFill>
        <p:spPr>
          <a:xfrm>
            <a:off x="8128293" y="605100"/>
            <a:ext cx="7951311" cy="2018844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Google Shape;347;p31"/>
          <p:cNvSpPr/>
          <p:nvPr/>
        </p:nvSpPr>
        <p:spPr>
          <a:xfrm>
            <a:off x="590295" y="3834520"/>
            <a:ext cx="6085169" cy="1427786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0BC928-2058-43C7-B7D9-F787DBAB1677}"/>
              </a:ext>
            </a:extLst>
          </p:cNvPr>
          <p:cNvSpPr/>
          <p:nvPr/>
        </p:nvSpPr>
        <p:spPr>
          <a:xfrm>
            <a:off x="7853363" y="2767657"/>
            <a:ext cx="10206037" cy="41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Google Shape;350;p31"/>
          <p:cNvSpPr txBox="1"/>
          <p:nvPr/>
        </p:nvSpPr>
        <p:spPr>
          <a:xfrm>
            <a:off x="7821260" y="7323818"/>
            <a:ext cx="10266747" cy="236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약관동의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57785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arenR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필수항목 체크박스 2가지가 동의(checked)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했는지 확인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57785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arenR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회원가입 필수항목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모두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인증 완료되면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컨트롤러로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submit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02F374-C2F1-40E9-A419-D786A02FA0A8}"/>
              </a:ext>
            </a:extLst>
          </p:cNvPr>
          <p:cNvGrpSpPr/>
          <p:nvPr/>
        </p:nvGrpSpPr>
        <p:grpSpPr>
          <a:xfrm>
            <a:off x="7910004" y="3572938"/>
            <a:ext cx="10084913" cy="2569619"/>
            <a:chOff x="7853363" y="2888028"/>
            <a:chExt cx="10206037" cy="2531242"/>
          </a:xfrm>
        </p:grpSpPr>
        <p:pic>
          <p:nvPicPr>
            <p:cNvPr id="349" name="Google Shape;349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53363" y="2888028"/>
              <a:ext cx="10206037" cy="2410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34;p24">
              <a:extLst>
                <a:ext uri="{FF2B5EF4-FFF2-40B4-BE49-F238E27FC236}">
                  <a16:creationId xmlns:a16="http://schemas.microsoft.com/office/drawing/2014/main" id="{E8FD9237-DB0D-40AA-A7F5-CFAF2B3AA01E}"/>
                </a:ext>
              </a:extLst>
            </p:cNvPr>
            <p:cNvSpPr/>
            <p:nvPr/>
          </p:nvSpPr>
          <p:spPr>
            <a:xfrm>
              <a:off x="8107577" y="3834520"/>
              <a:ext cx="3500636" cy="5695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4;p24">
              <a:extLst>
                <a:ext uri="{FF2B5EF4-FFF2-40B4-BE49-F238E27FC236}">
                  <a16:creationId xmlns:a16="http://schemas.microsoft.com/office/drawing/2014/main" id="{5F1B15FE-DADF-4B70-A0DF-FCA0BE2C5CAC}"/>
                </a:ext>
              </a:extLst>
            </p:cNvPr>
            <p:cNvSpPr/>
            <p:nvPr/>
          </p:nvSpPr>
          <p:spPr>
            <a:xfrm>
              <a:off x="8074274" y="4676620"/>
              <a:ext cx="6059265" cy="742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288" y="-4763"/>
            <a:ext cx="18302288" cy="87695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04800" y="79773"/>
            <a:ext cx="365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  <a:sym typeface="Arial"/>
              </a:rPr>
              <a:t>Contents.</a:t>
            </a:r>
            <a:endParaRPr sz="4000">
              <a:solidFill>
                <a:schemeClr val="lt1"/>
              </a:solidFill>
              <a:latin typeface="a로케트" panose="02020600000000000000" pitchFamily="18" charset="-127"/>
              <a:ea typeface="a로케트" panose="02020600000000000000" pitchFamily="18" charset="-127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584955" y="1736437"/>
            <a:ext cx="35651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lang="ko-KR" sz="3200">
                <a:solidFill>
                  <a:schemeClr val="dk1"/>
                </a:solidFill>
                <a:latin typeface="a로케트" panose="02020600000000000000" pitchFamily="18" charset="-127"/>
                <a:ea typeface="a로케트" panose="02020600000000000000" pitchFamily="18" charset="-127"/>
                <a:sym typeface="Arial"/>
              </a:rPr>
              <a:t>프로젝트 개요</a:t>
            </a:r>
            <a:endParaRPr sz="3200">
              <a:solidFill>
                <a:schemeClr val="dk1"/>
              </a:solidFill>
              <a:latin typeface="a로케트" panose="02020600000000000000" pitchFamily="18" charset="-127"/>
              <a:ea typeface="a로케트" panose="02020600000000000000" pitchFamily="18" charset="-127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7696200" y="1714500"/>
            <a:ext cx="35651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로케트" panose="02020600000000000000" pitchFamily="18" charset="-127"/>
                <a:ea typeface="a로케트" panose="02020600000000000000" pitchFamily="18" charset="-127"/>
                <a:sym typeface="Arial"/>
              </a:rPr>
              <a:t>2.  구현사항</a:t>
            </a:r>
            <a:endParaRPr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3836020" y="1736437"/>
            <a:ext cx="35651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로케트" panose="02020600000000000000" pitchFamily="18" charset="-127"/>
                <a:ea typeface="a로케트" panose="02020600000000000000" pitchFamily="18" charset="-127"/>
                <a:sym typeface="Arial"/>
              </a:rPr>
              <a:t>3.  결론</a:t>
            </a:r>
            <a:endParaRPr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584955" y="2638419"/>
            <a:ext cx="356519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페이지 소개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개발 구축 환경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E-R 다이어그램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역할 분담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시스템 설계도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7696200" y="2638419"/>
            <a:ext cx="5867400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Main Page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회원가입	 |    로그인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아이디 찾기	 |    비밀번호 찾기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마이페이지	 |    게시판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상품페이지	 |    장바구니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주문		 |    결제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주문조회	 |    환불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관리자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에러페이지</a:t>
            </a:r>
            <a:endParaRPr sz="24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3836020" y="2638419"/>
            <a:ext cx="356519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개선점</a:t>
            </a:r>
            <a:endParaRPr sz="24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프로그램 시연</a:t>
            </a:r>
            <a:endParaRPr sz="24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C8BFA2-80C6-45B6-9751-EF96445A056D}"/>
              </a:ext>
            </a:extLst>
          </p:cNvPr>
          <p:cNvSpPr/>
          <p:nvPr/>
        </p:nvSpPr>
        <p:spPr>
          <a:xfrm>
            <a:off x="7024925" y="0"/>
            <a:ext cx="11263076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696F33-D778-4399-8D47-678971416FA3}"/>
              </a:ext>
            </a:extLst>
          </p:cNvPr>
          <p:cNvSpPr/>
          <p:nvPr/>
        </p:nvSpPr>
        <p:spPr>
          <a:xfrm>
            <a:off x="7228573" y="657233"/>
            <a:ext cx="10830825" cy="8411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5" name="Google Shape;35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20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1219200" y="110550"/>
            <a:ext cx="5097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로그인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359" name="Google Shape;359;p32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0" name="Google Shape;360;p32"/>
          <p:cNvPicPr preferRelativeResize="0"/>
          <p:nvPr/>
        </p:nvPicPr>
        <p:blipFill rotWithShape="1">
          <a:blip r:embed="rId5">
            <a:alphaModFix/>
          </a:blip>
          <a:srcRect l="30997" t="12369" r="27672" b="13421"/>
          <a:stretch/>
        </p:blipFill>
        <p:spPr>
          <a:xfrm>
            <a:off x="540544" y="1768072"/>
            <a:ext cx="6042317" cy="426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575" y="641329"/>
            <a:ext cx="10830825" cy="547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2"/>
          <p:cNvPicPr preferRelativeResize="0"/>
          <p:nvPr/>
        </p:nvPicPr>
        <p:blipFill rotWithShape="1">
          <a:blip r:embed="rId7">
            <a:alphaModFix/>
          </a:blip>
          <a:srcRect t="5303"/>
          <a:stretch/>
        </p:blipFill>
        <p:spPr>
          <a:xfrm>
            <a:off x="7228575" y="6304965"/>
            <a:ext cx="10830825" cy="144566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/>
        </p:nvSpPr>
        <p:spPr>
          <a:xfrm>
            <a:off x="7228571" y="8815388"/>
            <a:ext cx="10830829" cy="900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쿠키를 이용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한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아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이디 저장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2" name="Google Shape;234;p24">
            <a:extLst>
              <a:ext uri="{FF2B5EF4-FFF2-40B4-BE49-F238E27FC236}">
                <a16:creationId xmlns:a16="http://schemas.microsoft.com/office/drawing/2014/main" id="{47F871DC-CD1D-403E-9389-83A13027F2B2}"/>
              </a:ext>
            </a:extLst>
          </p:cNvPr>
          <p:cNvSpPr/>
          <p:nvPr/>
        </p:nvSpPr>
        <p:spPr>
          <a:xfrm>
            <a:off x="8534400" y="2463801"/>
            <a:ext cx="7039429" cy="755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34;p24">
            <a:extLst>
              <a:ext uri="{FF2B5EF4-FFF2-40B4-BE49-F238E27FC236}">
                <a16:creationId xmlns:a16="http://schemas.microsoft.com/office/drawing/2014/main" id="{B70FE0D7-278A-4277-8D22-E9BB435710B4}"/>
              </a:ext>
            </a:extLst>
          </p:cNvPr>
          <p:cNvSpPr/>
          <p:nvPr/>
        </p:nvSpPr>
        <p:spPr>
          <a:xfrm>
            <a:off x="15036800" y="6230531"/>
            <a:ext cx="2902857" cy="429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F9FF03-ADE4-4127-AA46-E00D2BC3B0F0}"/>
              </a:ext>
            </a:extLst>
          </p:cNvPr>
          <p:cNvSpPr/>
          <p:nvPr/>
        </p:nvSpPr>
        <p:spPr>
          <a:xfrm>
            <a:off x="9144000" y="0"/>
            <a:ext cx="9144001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8" name="Google Shape;36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3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21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1219200" y="110550"/>
            <a:ext cx="5097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 수정&amp;삭제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372" name="Google Shape;372;p33"/>
          <p:cNvCxnSpPr/>
          <p:nvPr/>
        </p:nvCxnSpPr>
        <p:spPr>
          <a:xfrm>
            <a:off x="4188203" y="1384761"/>
            <a:ext cx="0" cy="648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3" name="Google Shape;373;p33"/>
          <p:cNvPicPr preferRelativeResize="0"/>
          <p:nvPr/>
        </p:nvPicPr>
        <p:blipFill rotWithShape="1">
          <a:blip r:embed="rId5">
            <a:alphaModFix/>
          </a:blip>
          <a:srcRect r="36928"/>
          <a:stretch/>
        </p:blipFill>
        <p:spPr>
          <a:xfrm>
            <a:off x="224896" y="1384759"/>
            <a:ext cx="7786872" cy="6489602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532" y="7079884"/>
            <a:ext cx="751960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3"/>
          <p:cNvSpPr/>
          <p:nvPr/>
        </p:nvSpPr>
        <p:spPr>
          <a:xfrm>
            <a:off x="5620250" y="6139542"/>
            <a:ext cx="911175" cy="709563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416270" y="2325548"/>
            <a:ext cx="6724753" cy="379593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FA90CE-57EB-4026-AE05-79D6F5564B06}"/>
              </a:ext>
            </a:extLst>
          </p:cNvPr>
          <p:cNvSpPr/>
          <p:nvPr/>
        </p:nvSpPr>
        <p:spPr>
          <a:xfrm>
            <a:off x="9358475" y="471509"/>
            <a:ext cx="8700925" cy="9243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0" name="Google Shape;38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8456" y="1385569"/>
            <a:ext cx="8258629" cy="367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77;p33">
            <a:extLst>
              <a:ext uri="{FF2B5EF4-FFF2-40B4-BE49-F238E27FC236}">
                <a16:creationId xmlns:a16="http://schemas.microsoft.com/office/drawing/2014/main" id="{22778541-7FAC-4202-9929-1BBD8725B3EB}"/>
              </a:ext>
            </a:extLst>
          </p:cNvPr>
          <p:cNvSpPr txBox="1"/>
          <p:nvPr/>
        </p:nvSpPr>
        <p:spPr>
          <a:xfrm>
            <a:off x="9358475" y="6342967"/>
            <a:ext cx="8700925" cy="3372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비밀번호 입력하지않고 수정 및 회원탈퇴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불가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3429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버튼 누를 시 바뀌는 비밀번호 입력 폼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3429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Ajax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사용해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Delete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기능 수행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3429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비밀번호 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일치 확인되면 회원탈퇴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가능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3429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버튼을 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르면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alert 창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출력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8" name="Google Shape;234;p24">
            <a:extLst>
              <a:ext uri="{FF2B5EF4-FFF2-40B4-BE49-F238E27FC236}">
                <a16:creationId xmlns:a16="http://schemas.microsoft.com/office/drawing/2014/main" id="{1D166E9C-0DF2-422D-908E-4B9AD23EFF19}"/>
              </a:ext>
            </a:extLst>
          </p:cNvPr>
          <p:cNvSpPr/>
          <p:nvPr/>
        </p:nvSpPr>
        <p:spPr>
          <a:xfrm>
            <a:off x="10218055" y="1947721"/>
            <a:ext cx="7532916" cy="1383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12004B6-7FA7-466F-8780-C2E725260A0B}"/>
              </a:ext>
            </a:extLst>
          </p:cNvPr>
          <p:cNvCxnSpPr>
            <a:stCxn id="374" idx="3"/>
            <a:endCxn id="380" idx="1"/>
          </p:cNvCxnSpPr>
          <p:nvPr/>
        </p:nvCxnSpPr>
        <p:spPr>
          <a:xfrm flipV="1">
            <a:off x="7878132" y="3223657"/>
            <a:ext cx="1730324" cy="5065902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73;p33">
            <a:extLst>
              <a:ext uri="{FF2B5EF4-FFF2-40B4-BE49-F238E27FC236}">
                <a16:creationId xmlns:a16="http://schemas.microsoft.com/office/drawing/2014/main" id="{829B6A2B-9DAD-4485-A701-5D953134EF4D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 r="36928"/>
          <a:stretch/>
        </p:blipFill>
        <p:spPr>
          <a:xfrm>
            <a:off x="224896" y="1384759"/>
            <a:ext cx="9088776" cy="7918898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6648D4-DCD0-4285-90D4-1811DD2B8E82}"/>
              </a:ext>
            </a:extLst>
          </p:cNvPr>
          <p:cNvSpPr/>
          <p:nvPr/>
        </p:nvSpPr>
        <p:spPr>
          <a:xfrm>
            <a:off x="8609816" y="0"/>
            <a:ext cx="9678185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5" name="Google Shape;38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4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22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1219200" y="110550"/>
            <a:ext cx="5097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 수정&amp;삭제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00" y="4595856"/>
            <a:ext cx="7399300" cy="22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114" y="2336800"/>
            <a:ext cx="8384920" cy="163104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Google Shape;375;p33">
            <a:extLst>
              <a:ext uri="{FF2B5EF4-FFF2-40B4-BE49-F238E27FC236}">
                <a16:creationId xmlns:a16="http://schemas.microsoft.com/office/drawing/2014/main" id="{592859D3-19DB-4D0F-8922-A118059DB118}"/>
              </a:ext>
            </a:extLst>
          </p:cNvPr>
          <p:cNvSpPr/>
          <p:nvPr/>
        </p:nvSpPr>
        <p:spPr>
          <a:xfrm>
            <a:off x="6611743" y="7243573"/>
            <a:ext cx="911175" cy="709563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DF5F08D5-B66D-46C2-B385-4534620F3D7E}"/>
              </a:ext>
            </a:extLst>
          </p:cNvPr>
          <p:cNvCxnSpPr>
            <a:endCxn id="391" idx="2"/>
          </p:cNvCxnSpPr>
          <p:nvPr/>
        </p:nvCxnSpPr>
        <p:spPr>
          <a:xfrm rot="10800000">
            <a:off x="3801251" y="6831731"/>
            <a:ext cx="2759207" cy="823350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5E5274-D994-4CB6-8B0F-ECFDFD72832F}"/>
              </a:ext>
            </a:extLst>
          </p:cNvPr>
          <p:cNvSpPr/>
          <p:nvPr/>
        </p:nvSpPr>
        <p:spPr>
          <a:xfrm>
            <a:off x="8740644" y="330436"/>
            <a:ext cx="9445756" cy="4703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3" name="Google Shape;39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43936" y="433650"/>
            <a:ext cx="9329763" cy="327436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/>
        </p:nvSpPr>
        <p:spPr>
          <a:xfrm>
            <a:off x="8740643" y="4029003"/>
            <a:ext cx="9433055" cy="1004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session.invalidate()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를 이용하여 저장된 정보 삭제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6F963-CAC6-4E20-A60B-42870C120F91}"/>
              </a:ext>
            </a:extLst>
          </p:cNvPr>
          <p:cNvSpPr/>
          <p:nvPr/>
        </p:nvSpPr>
        <p:spPr>
          <a:xfrm>
            <a:off x="8740642" y="5575300"/>
            <a:ext cx="9445756" cy="4140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9">
            <a:alphaModFix/>
          </a:blip>
          <a:srcRect l="843"/>
          <a:stretch/>
        </p:blipFill>
        <p:spPr>
          <a:xfrm>
            <a:off x="8893581" y="5922263"/>
            <a:ext cx="7336954" cy="239153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/>
          <p:nvPr/>
        </p:nvSpPr>
        <p:spPr>
          <a:xfrm>
            <a:off x="8740642" y="8710753"/>
            <a:ext cx="9433056" cy="1004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비밀번호 제대로 입력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한 뒤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수정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/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회원탈퇴 버튼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을 누를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시 나오는 alert창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9" name="Google Shape;234;p24">
            <a:extLst>
              <a:ext uri="{FF2B5EF4-FFF2-40B4-BE49-F238E27FC236}">
                <a16:creationId xmlns:a16="http://schemas.microsoft.com/office/drawing/2014/main" id="{992A8636-1853-4133-84D5-80132D573B2D}"/>
              </a:ext>
            </a:extLst>
          </p:cNvPr>
          <p:cNvSpPr/>
          <p:nvPr/>
        </p:nvSpPr>
        <p:spPr>
          <a:xfrm>
            <a:off x="9416964" y="1596571"/>
            <a:ext cx="2746007" cy="740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5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23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1219200" y="110550"/>
            <a:ext cx="6400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아이디 찾기 &amp; 비밀번호 찾기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03" name="Google Shape;403;p35"/>
          <p:cNvPicPr preferRelativeResize="0"/>
          <p:nvPr/>
        </p:nvPicPr>
        <p:blipFill rotWithShape="1">
          <a:blip r:embed="rId5">
            <a:alphaModFix/>
          </a:blip>
          <a:srcRect l="36037" t="14004" r="38997" b="17960"/>
          <a:stretch/>
        </p:blipFill>
        <p:spPr>
          <a:xfrm>
            <a:off x="167314" y="1379183"/>
            <a:ext cx="3770321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5"/>
          <p:cNvPicPr preferRelativeResize="0"/>
          <p:nvPr/>
        </p:nvPicPr>
        <p:blipFill rotWithShape="1">
          <a:blip r:embed="rId6">
            <a:alphaModFix/>
          </a:blip>
          <a:srcRect l="39017" t="12856" r="37187" b="17664"/>
          <a:stretch/>
        </p:blipFill>
        <p:spPr>
          <a:xfrm>
            <a:off x="4731657" y="1114966"/>
            <a:ext cx="3962400" cy="433843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/>
          <p:nvPr/>
        </p:nvSpPr>
        <p:spPr>
          <a:xfrm>
            <a:off x="3941027" y="3019966"/>
            <a:ext cx="783373" cy="646331"/>
          </a:xfrm>
          <a:prstGeom prst="rightArrow">
            <a:avLst>
              <a:gd name="adj1" fmla="val 46825"/>
              <a:gd name="adj2" fmla="val 5158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85547" y="360077"/>
            <a:ext cx="8973853" cy="918088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7" name="Google Shape;407;p35"/>
          <p:cNvSpPr/>
          <p:nvPr/>
        </p:nvSpPr>
        <p:spPr>
          <a:xfrm>
            <a:off x="8693860" y="3019966"/>
            <a:ext cx="783373" cy="646331"/>
          </a:xfrm>
          <a:prstGeom prst="rightArrow">
            <a:avLst>
              <a:gd name="adj1" fmla="val 46825"/>
              <a:gd name="adj2" fmla="val 5158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275771" y="5971092"/>
            <a:ext cx="8287657" cy="858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대문자 1개 + 소문자 1개 + 숫자 랜덤</a:t>
            </a: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으로 만들어 이메일로 전송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Google Shape;234;p24">
            <a:extLst>
              <a:ext uri="{FF2B5EF4-FFF2-40B4-BE49-F238E27FC236}">
                <a16:creationId xmlns:a16="http://schemas.microsoft.com/office/drawing/2014/main" id="{B3BB47AE-BE2C-4A6F-907C-E18F8400EB23}"/>
              </a:ext>
            </a:extLst>
          </p:cNvPr>
          <p:cNvSpPr/>
          <p:nvPr/>
        </p:nvSpPr>
        <p:spPr>
          <a:xfrm>
            <a:off x="9881420" y="1640114"/>
            <a:ext cx="7695379" cy="1291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6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24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1219200" y="110550"/>
            <a:ext cx="6400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아이디 찾기 &amp; 비밀번호 찾기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17" name="Google Shape;417;p36"/>
          <p:cNvPicPr preferRelativeResize="0"/>
          <p:nvPr/>
        </p:nvPicPr>
        <p:blipFill rotWithShape="1">
          <a:blip r:embed="rId5">
            <a:alphaModFix/>
          </a:blip>
          <a:srcRect l="30243" t="3320" r="27099" b="7516"/>
          <a:stretch/>
        </p:blipFill>
        <p:spPr>
          <a:xfrm>
            <a:off x="10896600" y="306020"/>
            <a:ext cx="6464205" cy="915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7159" y="1560062"/>
            <a:ext cx="9239250" cy="5057775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9" name="Google Shape;419;p36"/>
          <p:cNvSpPr/>
          <p:nvPr/>
        </p:nvSpPr>
        <p:spPr>
          <a:xfrm>
            <a:off x="9365450" y="3707943"/>
            <a:ext cx="1414500" cy="844800"/>
          </a:xfrm>
          <a:prstGeom prst="rightArrow">
            <a:avLst>
              <a:gd name="adj1" fmla="val 46825"/>
              <a:gd name="adj2" fmla="val 5158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537160" y="6943924"/>
            <a:ext cx="9239250" cy="2516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아이디+이름+이메일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입력받아 해당 계정 있는지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Ajax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로 확인메일 보내거나, 계정 없다고 알림창 출력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버튼 클릭 시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로딩 효과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나타나고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메일 전송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면 사라짐</a:t>
            </a:r>
            <a:endParaRPr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Google Shape;234;p24">
            <a:extLst>
              <a:ext uri="{FF2B5EF4-FFF2-40B4-BE49-F238E27FC236}">
                <a16:creationId xmlns:a16="http://schemas.microsoft.com/office/drawing/2014/main" id="{9BF7B0AB-1D63-438D-B5B4-D48B852D9149}"/>
              </a:ext>
            </a:extLst>
          </p:cNvPr>
          <p:cNvSpPr/>
          <p:nvPr/>
        </p:nvSpPr>
        <p:spPr>
          <a:xfrm>
            <a:off x="679364" y="1899088"/>
            <a:ext cx="4284522" cy="1248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7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25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마이페이지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 rotWithShape="1">
          <a:blip r:embed="rId5">
            <a:alphaModFix/>
          </a:blip>
          <a:srcRect b="11689"/>
          <a:stretch/>
        </p:blipFill>
        <p:spPr>
          <a:xfrm>
            <a:off x="855557" y="1210901"/>
            <a:ext cx="16576885" cy="786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26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마이페이지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38" name="Google Shape;438;p38"/>
          <p:cNvPicPr preferRelativeResize="0"/>
          <p:nvPr/>
        </p:nvPicPr>
        <p:blipFill rotWithShape="1">
          <a:blip r:embed="rId5">
            <a:alphaModFix amt="35000"/>
          </a:blip>
          <a:srcRect/>
          <a:stretch/>
        </p:blipFill>
        <p:spPr>
          <a:xfrm>
            <a:off x="540544" y="2010593"/>
            <a:ext cx="13042099" cy="6255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38"/>
          <p:cNvCxnSpPr>
            <a:stCxn id="440" idx="3"/>
          </p:cNvCxnSpPr>
          <p:nvPr/>
        </p:nvCxnSpPr>
        <p:spPr>
          <a:xfrm rot="10800000" flipH="1">
            <a:off x="3298371" y="4610101"/>
            <a:ext cx="939000" cy="72390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1" name="Google Shape;441;p38"/>
          <p:cNvPicPr preferRelativeResize="0"/>
          <p:nvPr/>
        </p:nvPicPr>
        <p:blipFill rotWithShape="1">
          <a:blip r:embed="rId5">
            <a:alphaModFix/>
          </a:blip>
          <a:srcRect l="6956" t="39443" r="81359" b="37980"/>
          <a:stretch/>
        </p:blipFill>
        <p:spPr>
          <a:xfrm>
            <a:off x="859802" y="4339267"/>
            <a:ext cx="2119311" cy="1963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8"/>
          <p:cNvPicPr preferRelativeResize="0"/>
          <p:nvPr/>
        </p:nvPicPr>
        <p:blipFill rotWithShape="1">
          <a:blip r:embed="rId6">
            <a:alphaModFix/>
          </a:blip>
          <a:srcRect l="5319" t="3266" r="7412"/>
          <a:stretch/>
        </p:blipFill>
        <p:spPr>
          <a:xfrm>
            <a:off x="3936886" y="306020"/>
            <a:ext cx="14079522" cy="918088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3" name="Google Shape;443;p38"/>
          <p:cNvSpPr txBox="1"/>
          <p:nvPr/>
        </p:nvSpPr>
        <p:spPr>
          <a:xfrm>
            <a:off x="8909986" y="77421"/>
            <a:ext cx="244922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주문내역 조회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685800" y="4229101"/>
            <a:ext cx="2612571" cy="2209800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9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27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451" name="Google Shape;451;p39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마이페이지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52" name="Google Shape;452;p39"/>
          <p:cNvPicPr preferRelativeResize="0"/>
          <p:nvPr/>
        </p:nvPicPr>
        <p:blipFill rotWithShape="1">
          <a:blip r:embed="rId5">
            <a:alphaModFix amt="35000"/>
          </a:blip>
          <a:srcRect/>
          <a:stretch/>
        </p:blipFill>
        <p:spPr>
          <a:xfrm>
            <a:off x="540544" y="2010593"/>
            <a:ext cx="13042099" cy="625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3971" y="417234"/>
            <a:ext cx="11927620" cy="6312611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4" name="Google Shape;454;p39"/>
          <p:cNvSpPr txBox="1"/>
          <p:nvPr/>
        </p:nvSpPr>
        <p:spPr>
          <a:xfrm>
            <a:off x="10987427" y="186401"/>
            <a:ext cx="271530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My Info / 회원 정보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55" name="Google Shape;455;p39"/>
          <p:cNvPicPr preferRelativeResize="0"/>
          <p:nvPr/>
        </p:nvPicPr>
        <p:blipFill rotWithShape="1">
          <a:blip r:embed="rId5">
            <a:alphaModFix/>
          </a:blip>
          <a:srcRect l="31494" t="41234" r="55651" b="36839"/>
          <a:stretch/>
        </p:blipFill>
        <p:spPr>
          <a:xfrm>
            <a:off x="3396343" y="4310743"/>
            <a:ext cx="2690586" cy="235455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9"/>
          <p:cNvSpPr/>
          <p:nvPr/>
        </p:nvSpPr>
        <p:spPr>
          <a:xfrm>
            <a:off x="3541486" y="4107543"/>
            <a:ext cx="2148114" cy="2469900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39"/>
          <p:cNvCxnSpPr>
            <a:cxnSpLocks/>
            <a:stCxn id="456" idx="3"/>
            <a:endCxn id="453" idx="1"/>
          </p:cNvCxnSpPr>
          <p:nvPr/>
        </p:nvCxnSpPr>
        <p:spPr>
          <a:xfrm flipV="1">
            <a:off x="5689600" y="3573540"/>
            <a:ext cx="504371" cy="1768953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0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28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마이페이지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66" name="Google Shape;466;p40"/>
          <p:cNvPicPr preferRelativeResize="0"/>
          <p:nvPr/>
        </p:nvPicPr>
        <p:blipFill rotWithShape="1">
          <a:blip r:embed="rId5">
            <a:alphaModFix amt="40000"/>
          </a:blip>
          <a:srcRect/>
          <a:stretch/>
        </p:blipFill>
        <p:spPr>
          <a:xfrm>
            <a:off x="540544" y="2010593"/>
            <a:ext cx="13042099" cy="6255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0"/>
          <p:cNvCxnSpPr>
            <a:stCxn id="468" idx="3"/>
          </p:cNvCxnSpPr>
          <p:nvPr/>
        </p:nvCxnSpPr>
        <p:spPr>
          <a:xfrm rot="10800000" flipH="1">
            <a:off x="9829800" y="5110315"/>
            <a:ext cx="1066800" cy="120930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9" name="Google Shape;469;p40"/>
          <p:cNvPicPr preferRelativeResize="0"/>
          <p:nvPr/>
        </p:nvPicPr>
        <p:blipFill rotWithShape="1">
          <a:blip r:embed="rId5">
            <a:alphaModFix/>
          </a:blip>
          <a:srcRect l="54866" t="41364" r="31695" b="37927"/>
          <a:stretch/>
        </p:blipFill>
        <p:spPr>
          <a:xfrm>
            <a:off x="7543800" y="5474788"/>
            <a:ext cx="2286000" cy="168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0"/>
          <p:cNvPicPr preferRelativeResize="0"/>
          <p:nvPr/>
        </p:nvPicPr>
        <p:blipFill rotWithShape="1">
          <a:blip r:embed="rId6">
            <a:alphaModFix/>
          </a:blip>
          <a:srcRect l="6549" t="14112" r="5007" b="8232"/>
          <a:stretch/>
        </p:blipFill>
        <p:spPr>
          <a:xfrm>
            <a:off x="7053942" y="982958"/>
            <a:ext cx="11005449" cy="4160541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1" name="Google Shape;471;p40"/>
          <p:cNvSpPr txBox="1"/>
          <p:nvPr/>
        </p:nvSpPr>
        <p:spPr>
          <a:xfrm>
            <a:off x="12678451" y="5013123"/>
            <a:ext cx="271530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배송 주소록 관리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7696200" y="5367115"/>
            <a:ext cx="2133600" cy="1905000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C388AF-FA4A-4031-86EB-012AB9CF2321}"/>
              </a:ext>
            </a:extLst>
          </p:cNvPr>
          <p:cNvGrpSpPr/>
          <p:nvPr/>
        </p:nvGrpSpPr>
        <p:grpSpPr>
          <a:xfrm>
            <a:off x="87084" y="982959"/>
            <a:ext cx="6821715" cy="7711098"/>
            <a:chOff x="116114" y="1389359"/>
            <a:chExt cx="6821715" cy="771109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58F9628-F7D3-4757-90F7-DF1176091BA0}"/>
                </a:ext>
              </a:extLst>
            </p:cNvPr>
            <p:cNvGrpSpPr/>
            <p:nvPr/>
          </p:nvGrpSpPr>
          <p:grpSpPr>
            <a:xfrm>
              <a:off x="116114" y="1403934"/>
              <a:ext cx="6821715" cy="7690330"/>
              <a:chOff x="-136774" y="1014606"/>
              <a:chExt cx="7140084" cy="7989256"/>
            </a:xfrm>
          </p:grpSpPr>
          <p:sp>
            <p:nvSpPr>
              <p:cNvPr id="473" name="Google Shape;473;p40"/>
              <p:cNvSpPr txBox="1"/>
              <p:nvPr/>
            </p:nvSpPr>
            <p:spPr>
              <a:xfrm>
                <a:off x="-136774" y="7533082"/>
                <a:ext cx="7140084" cy="14707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3429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73737"/>
                  </a:buClr>
                  <a:buSzPts val="2400"/>
                  <a:buFont typeface="Arial"/>
                  <a:buChar char="•"/>
                </a:pPr>
                <a:r>
                  <a:rPr lang="ko-KR" sz="2000" dirty="0">
                    <a:solidFill>
                      <a:srgbClr val="373737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Ajax부분에 클릭 이벤트를 부여하기위해 </a:t>
                </a:r>
                <a:r>
                  <a:rPr lang="ko-KR" sz="2000" dirty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이벤트 위임 사용</a:t>
                </a:r>
                <a:endParaRPr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  <a:p>
                <a:pPr marL="3429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73737"/>
                  </a:buClr>
                  <a:buSzPts val="2400"/>
                  <a:buFont typeface="Arial"/>
                  <a:buChar char="•"/>
                </a:pPr>
                <a:r>
                  <a:rPr lang="ko-KR" sz="2000" dirty="0">
                    <a:solidFill>
                      <a:srgbClr val="373737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Check-Box 클릭시 </a:t>
                </a:r>
                <a:r>
                  <a:rPr lang="ko-KR" sz="2000" dirty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Ajax로 해당 주소지 데이터 고정</a:t>
                </a:r>
                <a:endParaRPr sz="12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72" name="Google Shape;472;p4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0" y="1014606"/>
                <a:ext cx="6841707" cy="6518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14B0BE2-5280-432C-A798-AA41643F0AD1}"/>
                </a:ext>
              </a:extLst>
            </p:cNvPr>
            <p:cNvSpPr/>
            <p:nvPr/>
          </p:nvSpPr>
          <p:spPr>
            <a:xfrm>
              <a:off x="116114" y="1389359"/>
              <a:ext cx="6821715" cy="7711098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Google Shape;234;p24">
            <a:extLst>
              <a:ext uri="{FF2B5EF4-FFF2-40B4-BE49-F238E27FC236}">
                <a16:creationId xmlns:a16="http://schemas.microsoft.com/office/drawing/2014/main" id="{43E766D0-DF59-4A6B-BEB7-A84AD79D978C}"/>
              </a:ext>
            </a:extLst>
          </p:cNvPr>
          <p:cNvSpPr/>
          <p:nvPr/>
        </p:nvSpPr>
        <p:spPr>
          <a:xfrm>
            <a:off x="434933" y="1088992"/>
            <a:ext cx="6372266" cy="68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34;p24">
            <a:extLst>
              <a:ext uri="{FF2B5EF4-FFF2-40B4-BE49-F238E27FC236}">
                <a16:creationId xmlns:a16="http://schemas.microsoft.com/office/drawing/2014/main" id="{A610CF58-0784-4DC0-9BA7-E6510EADE0C2}"/>
              </a:ext>
            </a:extLst>
          </p:cNvPr>
          <p:cNvSpPr/>
          <p:nvPr/>
        </p:nvSpPr>
        <p:spPr>
          <a:xfrm>
            <a:off x="1496296" y="3315348"/>
            <a:ext cx="5093190" cy="838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1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29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마이페이지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82" name="Google Shape;482;p41"/>
          <p:cNvPicPr preferRelativeResize="0"/>
          <p:nvPr/>
        </p:nvPicPr>
        <p:blipFill rotWithShape="1">
          <a:blip r:embed="rId5">
            <a:alphaModFix amt="35000"/>
          </a:blip>
          <a:srcRect b="29535"/>
          <a:stretch/>
        </p:blipFill>
        <p:spPr>
          <a:xfrm>
            <a:off x="4343400" y="2010594"/>
            <a:ext cx="13042099" cy="440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1"/>
          <p:cNvPicPr preferRelativeResize="0"/>
          <p:nvPr/>
        </p:nvPicPr>
        <p:blipFill rotWithShape="1">
          <a:blip r:embed="rId5">
            <a:alphaModFix/>
          </a:blip>
          <a:srcRect l="80462" t="38957" r="7267" b="36682"/>
          <a:stretch/>
        </p:blipFill>
        <p:spPr>
          <a:xfrm>
            <a:off x="14851856" y="4457700"/>
            <a:ext cx="2064544" cy="196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1"/>
          <p:cNvPicPr preferRelativeResize="0"/>
          <p:nvPr/>
        </p:nvPicPr>
        <p:blipFill rotWithShape="1">
          <a:blip r:embed="rId6">
            <a:alphaModFix/>
          </a:blip>
          <a:srcRect l="3017" t="4674" r="4731" b="1130"/>
          <a:stretch/>
        </p:blipFill>
        <p:spPr>
          <a:xfrm>
            <a:off x="116836" y="842052"/>
            <a:ext cx="14445636" cy="5473476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5" name="Google Shape;485;p41"/>
          <p:cNvSpPr txBox="1"/>
          <p:nvPr/>
        </p:nvSpPr>
        <p:spPr>
          <a:xfrm>
            <a:off x="5474175" y="608030"/>
            <a:ext cx="39623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내가 작성한 </a:t>
            </a:r>
            <a:r>
              <a:rPr lang="ko-KR" altLang="en-US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문의</a:t>
            </a: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글 모아 보기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14699456" y="4381898"/>
            <a:ext cx="2293144" cy="2209402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7" name="Google Shape;487;p41"/>
          <p:cNvCxnSpPr/>
          <p:nvPr/>
        </p:nvCxnSpPr>
        <p:spPr>
          <a:xfrm>
            <a:off x="14562470" y="3695701"/>
            <a:ext cx="1283700" cy="686100"/>
          </a:xfrm>
          <a:prstGeom prst="bentConnector3">
            <a:avLst>
              <a:gd name="adj1" fmla="val 100874"/>
            </a:avLst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화살표: U자형 8">
            <a:extLst>
              <a:ext uri="{FF2B5EF4-FFF2-40B4-BE49-F238E27FC236}">
                <a16:creationId xmlns:a16="http://schemas.microsoft.com/office/drawing/2014/main" id="{6D2F5814-9EAC-4EC0-B852-DC334C2C2955}"/>
              </a:ext>
            </a:extLst>
          </p:cNvPr>
          <p:cNvSpPr/>
          <p:nvPr/>
        </p:nvSpPr>
        <p:spPr>
          <a:xfrm rot="16200000" flipH="1">
            <a:off x="10897337" y="3169665"/>
            <a:ext cx="686100" cy="751875"/>
          </a:xfrm>
          <a:prstGeom prst="uturnArrow">
            <a:avLst>
              <a:gd name="adj1" fmla="val 6551"/>
              <a:gd name="adj2" fmla="val 25000"/>
              <a:gd name="adj3" fmla="val 23667"/>
              <a:gd name="adj4" fmla="val 4375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Google Shape;485;p41">
            <a:extLst>
              <a:ext uri="{FF2B5EF4-FFF2-40B4-BE49-F238E27FC236}">
                <a16:creationId xmlns:a16="http://schemas.microsoft.com/office/drawing/2014/main" id="{295AA543-9F24-47BF-AF06-144B0AB096E8}"/>
              </a:ext>
            </a:extLst>
          </p:cNvPr>
          <p:cNvSpPr txBox="1"/>
          <p:nvPr/>
        </p:nvSpPr>
        <p:spPr>
          <a:xfrm>
            <a:off x="9144000" y="3284525"/>
            <a:ext cx="1917365" cy="4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댓글</a:t>
            </a:r>
            <a:endParaRPr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9001731" y="1830579"/>
            <a:ext cx="26190" cy="659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2209800" y="2109823"/>
            <a:ext cx="787242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819900" y="4118867"/>
            <a:ext cx="464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lt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sym typeface="Arial"/>
              </a:rPr>
              <a:t>프로젝트 개요</a:t>
            </a:r>
            <a:endParaRPr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C98A15-FFCC-4BF6-8830-F534F3D15196}"/>
              </a:ext>
            </a:extLst>
          </p:cNvPr>
          <p:cNvSpPr/>
          <p:nvPr/>
        </p:nvSpPr>
        <p:spPr>
          <a:xfrm>
            <a:off x="0" y="885371"/>
            <a:ext cx="18288001" cy="8830126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8" name="Google Shape;47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1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30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마이페이지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D02384-38AA-4FCE-9B3B-D25C5F3C34F2}"/>
              </a:ext>
            </a:extLst>
          </p:cNvPr>
          <p:cNvSpPr/>
          <p:nvPr/>
        </p:nvSpPr>
        <p:spPr>
          <a:xfrm>
            <a:off x="126091" y="1016000"/>
            <a:ext cx="7493910" cy="813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8" name="Google Shape;4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092" y="1198223"/>
            <a:ext cx="6971393" cy="314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093" y="4665103"/>
            <a:ext cx="7493908" cy="166451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1"/>
          <p:cNvSpPr txBox="1"/>
          <p:nvPr/>
        </p:nvSpPr>
        <p:spPr>
          <a:xfrm>
            <a:off x="126094" y="6942481"/>
            <a:ext cx="7493907" cy="2540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로그인 후 마이페이지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▶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문의게시글관리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memberId가 null이 아니면 조건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해당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ID = 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작성자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에 맞는  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qna글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의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원글 번호들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(</a:t>
            </a:r>
            <a:r>
              <a:rPr lang="ko-KR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내가 쓴 원글과 ref가 같은 댓글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)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을 가져옴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E6E5AF-A907-458B-96CB-F80D1BFBB2AD}"/>
              </a:ext>
            </a:extLst>
          </p:cNvPr>
          <p:cNvSpPr/>
          <p:nvPr/>
        </p:nvSpPr>
        <p:spPr>
          <a:xfrm>
            <a:off x="7765144" y="1015998"/>
            <a:ext cx="10396762" cy="813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506;p42">
            <a:extLst>
              <a:ext uri="{FF2B5EF4-FFF2-40B4-BE49-F238E27FC236}">
                <a16:creationId xmlns:a16="http://schemas.microsoft.com/office/drawing/2014/main" id="{A1FC996C-3502-46DE-A0A8-D6BDBD49C5C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1096"/>
          <a:stretch/>
        </p:blipFill>
        <p:spPr>
          <a:xfrm>
            <a:off x="7765145" y="1146626"/>
            <a:ext cx="10396761" cy="273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5;p42">
            <a:extLst>
              <a:ext uri="{FF2B5EF4-FFF2-40B4-BE49-F238E27FC236}">
                <a16:creationId xmlns:a16="http://schemas.microsoft.com/office/drawing/2014/main" id="{72A567C5-5932-4236-8473-997925FCF3D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81257" y="4495172"/>
            <a:ext cx="6342743" cy="183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07;p42">
            <a:extLst>
              <a:ext uri="{FF2B5EF4-FFF2-40B4-BE49-F238E27FC236}">
                <a16:creationId xmlns:a16="http://schemas.microsoft.com/office/drawing/2014/main" id="{DD5B63D4-903F-45B8-A3A4-CD3EDE188D6C}"/>
              </a:ext>
            </a:extLst>
          </p:cNvPr>
          <p:cNvSpPr txBox="1"/>
          <p:nvPr/>
        </p:nvSpPr>
        <p:spPr>
          <a:xfrm>
            <a:off x="7765144" y="6942481"/>
            <a:ext cx="10396762" cy="2540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원글과 해당 원글에 대한 댓글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을 리스트에 출력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글 제목을 클릭하면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qnaSelect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를 통해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해당 번호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글로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이동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만약 게시글이 없어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리스트의 사이즈가 0이라면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"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게시물이 없습니다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“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출력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2" name="Google Shape;234;p24">
            <a:extLst>
              <a:ext uri="{FF2B5EF4-FFF2-40B4-BE49-F238E27FC236}">
                <a16:creationId xmlns:a16="http://schemas.microsoft.com/office/drawing/2014/main" id="{64ED35BF-E2FD-4451-906A-6798E140DEF5}"/>
              </a:ext>
            </a:extLst>
          </p:cNvPr>
          <p:cNvSpPr/>
          <p:nvPr/>
        </p:nvSpPr>
        <p:spPr>
          <a:xfrm>
            <a:off x="318819" y="5158014"/>
            <a:ext cx="7228610" cy="92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4;p24">
            <a:extLst>
              <a:ext uri="{FF2B5EF4-FFF2-40B4-BE49-F238E27FC236}">
                <a16:creationId xmlns:a16="http://schemas.microsoft.com/office/drawing/2014/main" id="{69BB8CA4-5D28-487D-B4AF-C42BF990B9E3}"/>
              </a:ext>
            </a:extLst>
          </p:cNvPr>
          <p:cNvSpPr/>
          <p:nvPr/>
        </p:nvSpPr>
        <p:spPr>
          <a:xfrm>
            <a:off x="8127504" y="2945244"/>
            <a:ext cx="3483925" cy="668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34;p24">
            <a:extLst>
              <a:ext uri="{FF2B5EF4-FFF2-40B4-BE49-F238E27FC236}">
                <a16:creationId xmlns:a16="http://schemas.microsoft.com/office/drawing/2014/main" id="{1FDB92F6-09E1-4CB5-A4E5-246EC962DA9D}"/>
              </a:ext>
            </a:extLst>
          </p:cNvPr>
          <p:cNvSpPr/>
          <p:nvPr/>
        </p:nvSpPr>
        <p:spPr>
          <a:xfrm>
            <a:off x="8243618" y="4961808"/>
            <a:ext cx="5980382" cy="887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34;p24">
            <a:extLst>
              <a:ext uri="{FF2B5EF4-FFF2-40B4-BE49-F238E27FC236}">
                <a16:creationId xmlns:a16="http://schemas.microsoft.com/office/drawing/2014/main" id="{05FF544C-65B4-4842-B7C8-515257822FB8}"/>
              </a:ext>
            </a:extLst>
          </p:cNvPr>
          <p:cNvSpPr/>
          <p:nvPr/>
        </p:nvSpPr>
        <p:spPr>
          <a:xfrm>
            <a:off x="8127504" y="1309236"/>
            <a:ext cx="6096496" cy="668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196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40544" y="2010593"/>
            <a:ext cx="13042099" cy="625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3404" y="859936"/>
            <a:ext cx="14316213" cy="7043521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4" name="Google Shape;514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3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31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1219200" y="110550"/>
            <a:ext cx="411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마이페이지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518" name="Google Shape;518;p43"/>
          <p:cNvCxnSpPr>
            <a:stCxn id="519" idx="3"/>
          </p:cNvCxnSpPr>
          <p:nvPr/>
        </p:nvCxnSpPr>
        <p:spPr>
          <a:xfrm rot="10800000" flipH="1">
            <a:off x="3124200" y="6410702"/>
            <a:ext cx="449100" cy="56160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20" name="Google Shape;520;p43"/>
          <p:cNvPicPr preferRelativeResize="0"/>
          <p:nvPr/>
        </p:nvPicPr>
        <p:blipFill rotWithShape="1">
          <a:blip r:embed="rId3">
            <a:alphaModFix/>
          </a:blip>
          <a:srcRect l="7540" t="71844" r="81942" b="5012"/>
          <a:stretch/>
        </p:blipFill>
        <p:spPr>
          <a:xfrm>
            <a:off x="1081088" y="6047582"/>
            <a:ext cx="1814512" cy="191532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3"/>
          <p:cNvSpPr/>
          <p:nvPr/>
        </p:nvSpPr>
        <p:spPr>
          <a:xfrm>
            <a:off x="15616739" y="2628900"/>
            <a:ext cx="19041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3"/>
          <p:cNvSpPr/>
          <p:nvPr/>
        </p:nvSpPr>
        <p:spPr>
          <a:xfrm>
            <a:off x="15872398" y="5901272"/>
            <a:ext cx="1904100" cy="38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Google Shape;523;p43"/>
          <p:cNvGrpSpPr/>
          <p:nvPr/>
        </p:nvGrpSpPr>
        <p:grpSpPr>
          <a:xfrm>
            <a:off x="16519648" y="5980171"/>
            <a:ext cx="1001074" cy="304801"/>
            <a:chOff x="16002000" y="2781300"/>
            <a:chExt cx="1001074" cy="304801"/>
          </a:xfrm>
        </p:grpSpPr>
        <p:pic>
          <p:nvPicPr>
            <p:cNvPr id="524" name="Google Shape;524;p43"/>
            <p:cNvPicPr preferRelativeResize="0"/>
            <p:nvPr/>
          </p:nvPicPr>
          <p:blipFill rotWithShape="1">
            <a:blip r:embed="rId4">
              <a:alphaModFix/>
            </a:blip>
            <a:srcRect l="85075" t="23814" r="12626" b="71735"/>
            <a:stretch/>
          </p:blipFill>
          <p:spPr>
            <a:xfrm>
              <a:off x="16002000" y="2781300"/>
              <a:ext cx="304800" cy="304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3"/>
            <p:cNvPicPr preferRelativeResize="0"/>
            <p:nvPr/>
          </p:nvPicPr>
          <p:blipFill rotWithShape="1">
            <a:blip r:embed="rId4">
              <a:alphaModFix/>
            </a:blip>
            <a:srcRect l="85801" t="23814" r="12626" b="71735"/>
            <a:stretch/>
          </p:blipFill>
          <p:spPr>
            <a:xfrm>
              <a:off x="16278739" y="2781300"/>
              <a:ext cx="208522" cy="304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43"/>
            <p:cNvPicPr preferRelativeResize="0"/>
            <p:nvPr/>
          </p:nvPicPr>
          <p:blipFill rotWithShape="1">
            <a:blip r:embed="rId4">
              <a:alphaModFix/>
            </a:blip>
            <a:srcRect l="85859" t="23813" r="12627" b="72849"/>
            <a:stretch/>
          </p:blipFill>
          <p:spPr>
            <a:xfrm>
              <a:off x="16459200" y="2781300"/>
              <a:ext cx="200699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3"/>
            <p:cNvPicPr preferRelativeResize="0"/>
            <p:nvPr/>
          </p:nvPicPr>
          <p:blipFill rotWithShape="1">
            <a:blip r:embed="rId4">
              <a:alphaModFix/>
            </a:blip>
            <a:srcRect l="85859" t="23813" r="12627" b="72849"/>
            <a:stretch/>
          </p:blipFill>
          <p:spPr>
            <a:xfrm>
              <a:off x="16631453" y="2781300"/>
              <a:ext cx="200699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43"/>
            <p:cNvPicPr preferRelativeResize="0"/>
            <p:nvPr/>
          </p:nvPicPr>
          <p:blipFill rotWithShape="1">
            <a:blip r:embed="rId4">
              <a:alphaModFix/>
            </a:blip>
            <a:srcRect l="85859" t="23813" r="12627" b="72849"/>
            <a:stretch/>
          </p:blipFill>
          <p:spPr>
            <a:xfrm>
              <a:off x="16802375" y="2781300"/>
              <a:ext cx="200699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9" name="Google Shape;529;p43"/>
          <p:cNvSpPr txBox="1"/>
          <p:nvPr/>
        </p:nvSpPr>
        <p:spPr>
          <a:xfrm>
            <a:off x="9475890" y="7732052"/>
            <a:ext cx="38706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내가 쓴 리뷰 게시글 모아 보기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838200" y="5905502"/>
            <a:ext cx="2286000" cy="2133600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3"/>
          <p:cNvSpPr/>
          <p:nvPr/>
        </p:nvSpPr>
        <p:spPr>
          <a:xfrm>
            <a:off x="15985517" y="2532092"/>
            <a:ext cx="1790981" cy="3727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1" name="Google Shape;531;p43"/>
          <p:cNvGrpSpPr/>
          <p:nvPr/>
        </p:nvGrpSpPr>
        <p:grpSpPr>
          <a:xfrm>
            <a:off x="16523737" y="2521131"/>
            <a:ext cx="1001074" cy="304801"/>
            <a:chOff x="16002000" y="2781300"/>
            <a:chExt cx="1001074" cy="304801"/>
          </a:xfrm>
        </p:grpSpPr>
        <p:pic>
          <p:nvPicPr>
            <p:cNvPr id="532" name="Google Shape;532;p43"/>
            <p:cNvPicPr preferRelativeResize="0"/>
            <p:nvPr/>
          </p:nvPicPr>
          <p:blipFill rotWithShape="1">
            <a:blip r:embed="rId4">
              <a:alphaModFix/>
            </a:blip>
            <a:srcRect l="85075" t="23814" r="12626" b="71735"/>
            <a:stretch/>
          </p:blipFill>
          <p:spPr>
            <a:xfrm>
              <a:off x="16002000" y="2781300"/>
              <a:ext cx="304800" cy="304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43"/>
            <p:cNvPicPr preferRelativeResize="0"/>
            <p:nvPr/>
          </p:nvPicPr>
          <p:blipFill rotWithShape="1">
            <a:blip r:embed="rId4">
              <a:alphaModFix/>
            </a:blip>
            <a:srcRect l="85801" t="23814" r="12626" b="71735"/>
            <a:stretch/>
          </p:blipFill>
          <p:spPr>
            <a:xfrm>
              <a:off x="16278739" y="2781300"/>
              <a:ext cx="208522" cy="304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43"/>
            <p:cNvPicPr preferRelativeResize="0"/>
            <p:nvPr/>
          </p:nvPicPr>
          <p:blipFill rotWithShape="1">
            <a:blip r:embed="rId4">
              <a:alphaModFix/>
            </a:blip>
            <a:srcRect l="85859" t="23813" r="12627" b="72849"/>
            <a:stretch/>
          </p:blipFill>
          <p:spPr>
            <a:xfrm>
              <a:off x="16459200" y="2781300"/>
              <a:ext cx="200699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43"/>
            <p:cNvPicPr preferRelativeResize="0"/>
            <p:nvPr/>
          </p:nvPicPr>
          <p:blipFill rotWithShape="1">
            <a:blip r:embed="rId4">
              <a:alphaModFix/>
            </a:blip>
            <a:srcRect l="85859" t="23813" r="12627" b="72849"/>
            <a:stretch/>
          </p:blipFill>
          <p:spPr>
            <a:xfrm>
              <a:off x="16631453" y="2781300"/>
              <a:ext cx="200699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3"/>
            <p:cNvPicPr preferRelativeResize="0"/>
            <p:nvPr/>
          </p:nvPicPr>
          <p:blipFill rotWithShape="1">
            <a:blip r:embed="rId4">
              <a:alphaModFix/>
            </a:blip>
            <a:srcRect l="85859" t="23813" r="12627" b="72849"/>
            <a:stretch/>
          </p:blipFill>
          <p:spPr>
            <a:xfrm>
              <a:off x="16802375" y="2781300"/>
              <a:ext cx="200699" cy="228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6636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40544" y="2010593"/>
            <a:ext cx="13042099" cy="625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3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32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1219200" y="110550"/>
            <a:ext cx="411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마이페이지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518" name="Google Shape;518;p43"/>
          <p:cNvCxnSpPr>
            <a:cxnSpLocks/>
            <a:stCxn id="519" idx="3"/>
            <a:endCxn id="29" idx="1"/>
          </p:cNvCxnSpPr>
          <p:nvPr/>
        </p:nvCxnSpPr>
        <p:spPr>
          <a:xfrm flipV="1">
            <a:off x="3124200" y="4857749"/>
            <a:ext cx="4437744" cy="2114553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20" name="Google Shape;520;p43"/>
          <p:cNvPicPr preferRelativeResize="0"/>
          <p:nvPr/>
        </p:nvPicPr>
        <p:blipFill rotWithShape="1">
          <a:blip r:embed="rId3">
            <a:alphaModFix/>
          </a:blip>
          <a:srcRect l="7540" t="71844" r="81942" b="5012"/>
          <a:stretch/>
        </p:blipFill>
        <p:spPr>
          <a:xfrm>
            <a:off x="1081088" y="6047582"/>
            <a:ext cx="1814512" cy="191532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3"/>
          <p:cNvSpPr/>
          <p:nvPr/>
        </p:nvSpPr>
        <p:spPr>
          <a:xfrm>
            <a:off x="838200" y="5905502"/>
            <a:ext cx="2286000" cy="2133600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1D3128-A5CF-4F8E-9548-32D13F72ADD4}"/>
              </a:ext>
            </a:extLst>
          </p:cNvPr>
          <p:cNvSpPr/>
          <p:nvPr/>
        </p:nvSpPr>
        <p:spPr>
          <a:xfrm>
            <a:off x="7561944" y="0"/>
            <a:ext cx="10726058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8A1460-0AAA-4E00-B3C2-94C088386066}"/>
              </a:ext>
            </a:extLst>
          </p:cNvPr>
          <p:cNvSpPr/>
          <p:nvPr/>
        </p:nvSpPr>
        <p:spPr>
          <a:xfrm>
            <a:off x="7790544" y="306020"/>
            <a:ext cx="10268855" cy="7474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7" name="Google Shape;53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544" y="1592540"/>
            <a:ext cx="10229844" cy="4540754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538" name="Google Shape;538;p43"/>
          <p:cNvSpPr txBox="1"/>
          <p:nvPr/>
        </p:nvSpPr>
        <p:spPr>
          <a:xfrm>
            <a:off x="7790543" y="7684687"/>
            <a:ext cx="10268856" cy="2030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001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로그인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된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계정이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작성한 모든 리뷰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를 가져옴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8001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만약 게시글 없어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서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리스트의 사이즈가 0이라면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“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아직 작성한 리뷰가 없습니다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.”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출력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8001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반복문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(forEach)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을 통해 리뷰 입력 시 지정한 별점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★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출력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32" name="Google Shape;234;p24">
            <a:extLst>
              <a:ext uri="{FF2B5EF4-FFF2-40B4-BE49-F238E27FC236}">
                <a16:creationId xmlns:a16="http://schemas.microsoft.com/office/drawing/2014/main" id="{B4D45887-28D0-47CE-9342-F526220F1E33}"/>
              </a:ext>
            </a:extLst>
          </p:cNvPr>
          <p:cNvSpPr/>
          <p:nvPr/>
        </p:nvSpPr>
        <p:spPr>
          <a:xfrm>
            <a:off x="8504214" y="3031629"/>
            <a:ext cx="9391899" cy="1226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C78544-3118-4B6B-A01E-9D9065524180}"/>
              </a:ext>
            </a:extLst>
          </p:cNvPr>
          <p:cNvGrpSpPr/>
          <p:nvPr/>
        </p:nvGrpSpPr>
        <p:grpSpPr>
          <a:xfrm>
            <a:off x="3426354" y="16353"/>
            <a:ext cx="11435292" cy="9699146"/>
            <a:chOff x="6114143" y="-114275"/>
            <a:chExt cx="11435292" cy="9699146"/>
          </a:xfrm>
        </p:grpSpPr>
        <p:grpSp>
          <p:nvGrpSpPr>
            <p:cNvPr id="543" name="Google Shape;543;p44"/>
            <p:cNvGrpSpPr/>
            <p:nvPr/>
          </p:nvGrpSpPr>
          <p:grpSpPr>
            <a:xfrm>
              <a:off x="6114143" y="-114275"/>
              <a:ext cx="11435292" cy="9699146"/>
              <a:chOff x="2304143" y="16353"/>
              <a:chExt cx="11435292" cy="9699146"/>
            </a:xfrm>
          </p:grpSpPr>
          <p:pic>
            <p:nvPicPr>
              <p:cNvPr id="544" name="Google Shape;544;p44"/>
              <p:cNvPicPr preferRelativeResize="0"/>
              <p:nvPr/>
            </p:nvPicPr>
            <p:blipFill rotWithShape="1">
              <a:blip r:embed="rId3">
                <a:alphaModFix/>
              </a:blip>
              <a:srcRect t="2975" b="5000"/>
              <a:stretch/>
            </p:blipFill>
            <p:spPr>
              <a:xfrm>
                <a:off x="2304143" y="16353"/>
                <a:ext cx="11125200" cy="969914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45" name="Google Shape;545;p44"/>
              <p:cNvGrpSpPr/>
              <p:nvPr/>
            </p:nvGrpSpPr>
            <p:grpSpPr>
              <a:xfrm>
                <a:off x="3733800" y="1722649"/>
                <a:ext cx="10005635" cy="6462845"/>
                <a:chOff x="9888693" y="2309798"/>
                <a:chExt cx="9934032" cy="5954771"/>
              </a:xfrm>
            </p:grpSpPr>
            <p:pic>
              <p:nvPicPr>
                <p:cNvPr id="546" name="Google Shape;546;p4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3216" t="9301" b="2592"/>
                <a:stretch/>
              </p:blipFill>
              <p:spPr>
                <a:xfrm>
                  <a:off x="12572754" y="2309798"/>
                  <a:ext cx="7249971" cy="5954771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sp>
              <p:nvSpPr>
                <p:cNvPr id="547" name="Google Shape;547;p44"/>
                <p:cNvSpPr/>
                <p:nvPr/>
              </p:nvSpPr>
              <p:spPr>
                <a:xfrm>
                  <a:off x="9888693" y="5753100"/>
                  <a:ext cx="93507" cy="1524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548" name="Google Shape;548;p44"/>
              <p:cNvPicPr preferRelativeResize="0"/>
              <p:nvPr/>
            </p:nvPicPr>
            <p:blipFill rotWithShape="1">
              <a:blip r:embed="rId3">
                <a:alphaModFix/>
              </a:blip>
              <a:srcRect l="7535" t="14983" r="76712" b="80679"/>
              <a:stretch/>
            </p:blipFill>
            <p:spPr>
              <a:xfrm>
                <a:off x="3216729" y="1265448"/>
                <a:ext cx="1752600" cy="457200"/>
              </a:xfrm>
              <a:prstGeom prst="rect">
                <a:avLst/>
              </a:prstGeom>
              <a:noFill/>
              <a:ln w="285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cxnSp>
          <p:nvCxnSpPr>
            <p:cNvPr id="557" name="Google Shape;557;p44"/>
            <p:cNvCxnSpPr>
              <a:cxnSpLocks/>
              <a:stCxn id="548" idx="2"/>
              <a:endCxn id="546" idx="1"/>
            </p:cNvCxnSpPr>
            <p:nvPr/>
          </p:nvCxnSpPr>
          <p:spPr>
            <a:xfrm rot="-5400000" flipH="1">
              <a:off x="7459479" y="2035570"/>
              <a:ext cx="3231300" cy="2344200"/>
            </a:xfrm>
            <a:prstGeom prst="bentConnector2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49" name="Google Shape;54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4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33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공지사항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8452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4"/>
          <p:cNvGrpSpPr/>
          <p:nvPr/>
        </p:nvGrpSpPr>
        <p:grpSpPr>
          <a:xfrm>
            <a:off x="4039196" y="110550"/>
            <a:ext cx="11125200" cy="9699146"/>
            <a:chOff x="2304143" y="16353"/>
            <a:chExt cx="11125200" cy="9699146"/>
          </a:xfrm>
        </p:grpSpPr>
        <p:pic>
          <p:nvPicPr>
            <p:cNvPr id="544" name="Google Shape;544;p44"/>
            <p:cNvPicPr preferRelativeResize="0"/>
            <p:nvPr/>
          </p:nvPicPr>
          <p:blipFill rotWithShape="1">
            <a:blip r:embed="rId3">
              <a:alphaModFix amt="35000"/>
            </a:blip>
            <a:srcRect t="2975" b="5000"/>
            <a:stretch/>
          </p:blipFill>
          <p:spPr>
            <a:xfrm>
              <a:off x="2304143" y="16353"/>
              <a:ext cx="11125200" cy="96991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44"/>
            <p:cNvSpPr/>
            <p:nvPr/>
          </p:nvSpPr>
          <p:spPr>
            <a:xfrm>
              <a:off x="3733800" y="5459741"/>
              <a:ext cx="94181" cy="1654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9" name="Google Shape;54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4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34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공지사항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A73081F-0F95-4637-B117-EE2C00C35A99}"/>
              </a:ext>
            </a:extLst>
          </p:cNvPr>
          <p:cNvCxnSpPr>
            <a:cxnSpLocks/>
          </p:cNvCxnSpPr>
          <p:nvPr/>
        </p:nvCxnSpPr>
        <p:spPr>
          <a:xfrm>
            <a:off x="5041150" y="3843741"/>
            <a:ext cx="222211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544;p44">
            <a:extLst>
              <a:ext uri="{FF2B5EF4-FFF2-40B4-BE49-F238E27FC236}">
                <a16:creationId xmlns:a16="http://schemas.microsoft.com/office/drawing/2014/main" id="{A23A1D3D-5C4A-4512-8AFA-EE0CF83D92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46" t="11903" r="92358" b="17543"/>
          <a:stretch/>
        </p:blipFill>
        <p:spPr>
          <a:xfrm>
            <a:off x="4696381" y="208285"/>
            <a:ext cx="804093" cy="940947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723B025-7277-4244-9D14-B26240C023B1}"/>
              </a:ext>
            </a:extLst>
          </p:cNvPr>
          <p:cNvGrpSpPr/>
          <p:nvPr/>
        </p:nvGrpSpPr>
        <p:grpSpPr>
          <a:xfrm>
            <a:off x="7325821" y="2384001"/>
            <a:ext cx="10585905" cy="3977790"/>
            <a:chOff x="7690964" y="2398750"/>
            <a:chExt cx="10649550" cy="39777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E1B26C9-A729-4918-89C8-BF118DA3A46B}"/>
                </a:ext>
              </a:extLst>
            </p:cNvPr>
            <p:cNvGrpSpPr/>
            <p:nvPr/>
          </p:nvGrpSpPr>
          <p:grpSpPr>
            <a:xfrm>
              <a:off x="7690964" y="2398750"/>
              <a:ext cx="10649550" cy="3977790"/>
              <a:chOff x="7690964" y="3835665"/>
              <a:chExt cx="10649550" cy="397779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1AD7FCF-3FD3-4864-A02E-E979BDA1B485}"/>
                  </a:ext>
                </a:extLst>
              </p:cNvPr>
              <p:cNvSpPr/>
              <p:nvPr/>
            </p:nvSpPr>
            <p:spPr>
              <a:xfrm>
                <a:off x="7872499" y="3835665"/>
                <a:ext cx="10468015" cy="3977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55" name="Google Shape;555;p4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690965" y="4954171"/>
                <a:ext cx="10468016" cy="682468"/>
              </a:xfrm>
              <a:prstGeom prst="rect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9" name="Google Shape;538;p43">
                <a:extLst>
                  <a:ext uri="{FF2B5EF4-FFF2-40B4-BE49-F238E27FC236}">
                    <a16:creationId xmlns:a16="http://schemas.microsoft.com/office/drawing/2014/main" id="{AE8AB596-9E65-4A71-8087-59A0DFA51136}"/>
                  </a:ext>
                </a:extLst>
              </p:cNvPr>
              <p:cNvSpPr txBox="1"/>
              <p:nvPr/>
            </p:nvSpPr>
            <p:spPr>
              <a:xfrm>
                <a:off x="7690964" y="6807200"/>
                <a:ext cx="10468015" cy="973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800100" lvl="1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Calibri"/>
                    <a:sym typeface="Calibri"/>
                  </a:rPr>
                  <a:t>번호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Calibri"/>
                    <a:sym typeface="Calibri"/>
                  </a:rPr>
                  <a:t>내림차순 정렬</a:t>
                </a:r>
                <a:endParaRPr lang="en-US" alt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234;p24">
              <a:extLst>
                <a:ext uri="{FF2B5EF4-FFF2-40B4-BE49-F238E27FC236}">
                  <a16:creationId xmlns:a16="http://schemas.microsoft.com/office/drawing/2014/main" id="{B3773FA5-79A9-47C2-ABE5-7C5F26542E4E}"/>
                </a:ext>
              </a:extLst>
            </p:cNvPr>
            <p:cNvSpPr/>
            <p:nvPr/>
          </p:nvSpPr>
          <p:spPr>
            <a:xfrm>
              <a:off x="10627817" y="3417238"/>
              <a:ext cx="7431583" cy="468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29F7C8-C9AC-41DB-AD48-596A790F02C8}"/>
              </a:ext>
            </a:extLst>
          </p:cNvPr>
          <p:cNvSpPr/>
          <p:nvPr/>
        </p:nvSpPr>
        <p:spPr>
          <a:xfrm>
            <a:off x="7263261" y="2256503"/>
            <a:ext cx="10626950" cy="423278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45"/>
          <p:cNvGrpSpPr/>
          <p:nvPr/>
        </p:nvGrpSpPr>
        <p:grpSpPr>
          <a:xfrm>
            <a:off x="6114143" y="-1"/>
            <a:ext cx="11125200" cy="9584871"/>
            <a:chOff x="2304143" y="16353"/>
            <a:chExt cx="11125200" cy="9699146"/>
          </a:xfrm>
        </p:grpSpPr>
        <p:pic>
          <p:nvPicPr>
            <p:cNvPr id="564" name="Google Shape;564;p45"/>
            <p:cNvPicPr preferRelativeResize="0"/>
            <p:nvPr/>
          </p:nvPicPr>
          <p:blipFill rotWithShape="1">
            <a:blip r:embed="rId3">
              <a:alphaModFix/>
            </a:blip>
            <a:srcRect t="2975" b="5000"/>
            <a:stretch/>
          </p:blipFill>
          <p:spPr>
            <a:xfrm>
              <a:off x="2304143" y="16353"/>
              <a:ext cx="11125200" cy="96991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45"/>
            <p:cNvSpPr/>
            <p:nvPr/>
          </p:nvSpPr>
          <p:spPr>
            <a:xfrm>
              <a:off x="3733800" y="5459741"/>
              <a:ext cx="94181" cy="1654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6" name="Google Shape;56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35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569" name="Google Shape;569;p45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공지사항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cxnSp>
        <p:nvCxnSpPr>
          <p:cNvPr id="570" name="Google Shape;570;p45"/>
          <p:cNvCxnSpPr>
            <a:stCxn id="571" idx="1"/>
          </p:cNvCxnSpPr>
          <p:nvPr/>
        </p:nvCxnSpPr>
        <p:spPr>
          <a:xfrm rot="10800000">
            <a:off x="9694473" y="7632637"/>
            <a:ext cx="648600" cy="167640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45"/>
          <p:cNvSpPr/>
          <p:nvPr/>
        </p:nvSpPr>
        <p:spPr>
          <a:xfrm>
            <a:off x="10343073" y="9033203"/>
            <a:ext cx="2667000" cy="551668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922" y="2933700"/>
            <a:ext cx="9326537" cy="586740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3" name="Google Shape;573;p45"/>
          <p:cNvSpPr txBox="1"/>
          <p:nvPr/>
        </p:nvSpPr>
        <p:spPr>
          <a:xfrm>
            <a:off x="7333180" y="8568148"/>
            <a:ext cx="209640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Mapper</a:t>
            </a:r>
            <a:endParaRPr sz="240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574" name="Google Shape;574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84581" y="561410"/>
            <a:ext cx="10541092" cy="208654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5" name="Google Shape;575;p45"/>
          <p:cNvSpPr txBox="1"/>
          <p:nvPr/>
        </p:nvSpPr>
        <p:spPr>
          <a:xfrm>
            <a:off x="11295743" y="2423526"/>
            <a:ext cx="594360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관리자 계정으로 로그인 시 글쓰기 버튼 보이기</a:t>
            </a:r>
            <a:endParaRPr sz="24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5" name="Google Shape;234;p24">
            <a:extLst>
              <a:ext uri="{FF2B5EF4-FFF2-40B4-BE49-F238E27FC236}">
                <a16:creationId xmlns:a16="http://schemas.microsoft.com/office/drawing/2014/main" id="{1429EBA3-28D4-4DAF-A5C8-F3F7546FCC5D}"/>
              </a:ext>
            </a:extLst>
          </p:cNvPr>
          <p:cNvSpPr/>
          <p:nvPr/>
        </p:nvSpPr>
        <p:spPr>
          <a:xfrm>
            <a:off x="8601110" y="840313"/>
            <a:ext cx="4229066" cy="288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0"/>
            <a:ext cx="12649200" cy="97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6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36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584" name="Google Shape;584;p46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Q&amp;A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6"/>
          <p:cNvPicPr preferRelativeResize="0"/>
          <p:nvPr/>
        </p:nvPicPr>
        <p:blipFill rotWithShape="1">
          <a:blip r:embed="rId3">
            <a:alphaModFix/>
          </a:blip>
          <a:srcRect l="14847" t="2975" r="11918"/>
          <a:stretch/>
        </p:blipFill>
        <p:spPr>
          <a:xfrm>
            <a:off x="242507" y="895800"/>
            <a:ext cx="8773661" cy="8233686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868480-8B74-49A6-A8BD-34253590E0F2}"/>
              </a:ext>
            </a:extLst>
          </p:cNvPr>
          <p:cNvSpPr/>
          <p:nvPr/>
        </p:nvSpPr>
        <p:spPr>
          <a:xfrm>
            <a:off x="9016168" y="0"/>
            <a:ext cx="9271833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1" name="Google Shape;58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6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37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584" name="Google Shape;584;p46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Q&amp;A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589" name="Google Shape;589;p46"/>
          <p:cNvSpPr txBox="1"/>
          <p:nvPr/>
        </p:nvSpPr>
        <p:spPr>
          <a:xfrm>
            <a:off x="9268676" y="7789830"/>
            <a:ext cx="8787138" cy="192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비밀번호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칸(숫자 4자리인지)/email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칸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모두 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작성되어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있는지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유효성검사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254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이메일 </a:t>
            </a:r>
            <a:r>
              <a:rPr lang="ko-KR" sz="2000" u="sng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앞부분@뒷부분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합쳐서 DB에 저장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BB9D4B-3FEF-4CF5-B42F-7ACC0B0D40C0}"/>
              </a:ext>
            </a:extLst>
          </p:cNvPr>
          <p:cNvSpPr/>
          <p:nvPr/>
        </p:nvSpPr>
        <p:spPr>
          <a:xfrm>
            <a:off x="9268677" y="306020"/>
            <a:ext cx="8787138" cy="7483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8" name="Google Shape;588;p46"/>
          <p:cNvPicPr preferRelativeResize="0"/>
          <p:nvPr/>
        </p:nvPicPr>
        <p:blipFill rotWithShape="1">
          <a:blip r:embed="rId6">
            <a:alphaModFix/>
          </a:blip>
          <a:srcRect b="13837"/>
          <a:stretch/>
        </p:blipFill>
        <p:spPr>
          <a:xfrm>
            <a:off x="9272262" y="306018"/>
            <a:ext cx="8787138" cy="549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4;p24">
            <a:extLst>
              <a:ext uri="{FF2B5EF4-FFF2-40B4-BE49-F238E27FC236}">
                <a16:creationId xmlns:a16="http://schemas.microsoft.com/office/drawing/2014/main" id="{D9BB4377-AB9B-4E6F-B6E3-305B999F2F77}"/>
              </a:ext>
            </a:extLst>
          </p:cNvPr>
          <p:cNvSpPr/>
          <p:nvPr/>
        </p:nvSpPr>
        <p:spPr>
          <a:xfrm>
            <a:off x="9872700" y="2051249"/>
            <a:ext cx="6529350" cy="36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34;p24">
            <a:extLst>
              <a:ext uri="{FF2B5EF4-FFF2-40B4-BE49-F238E27FC236}">
                <a16:creationId xmlns:a16="http://schemas.microsoft.com/office/drawing/2014/main" id="{CB3F5764-CE54-49A3-9057-705B17C7DB79}"/>
              </a:ext>
            </a:extLst>
          </p:cNvPr>
          <p:cNvSpPr/>
          <p:nvPr/>
        </p:nvSpPr>
        <p:spPr>
          <a:xfrm>
            <a:off x="9586947" y="2587550"/>
            <a:ext cx="3871878" cy="51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21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3EC17B-F34E-4962-936D-DD4046D361CB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C4064A-BFCA-4A00-AAF2-685316357D27}"/>
              </a:ext>
            </a:extLst>
          </p:cNvPr>
          <p:cNvSpPr/>
          <p:nvPr/>
        </p:nvSpPr>
        <p:spPr>
          <a:xfrm>
            <a:off x="7402851" y="1084488"/>
            <a:ext cx="10656549" cy="852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05E8D8-6536-4E00-97E3-C1075D0DC7D2}"/>
              </a:ext>
            </a:extLst>
          </p:cNvPr>
          <p:cNvSpPr/>
          <p:nvPr/>
        </p:nvSpPr>
        <p:spPr>
          <a:xfrm>
            <a:off x="228599" y="1084488"/>
            <a:ext cx="6945650" cy="7805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5" name="Google Shape;59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7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38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1219200" y="110550"/>
            <a:ext cx="411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Q&amp;A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600" name="Google Shape;60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142" y="1533883"/>
            <a:ext cx="10018884" cy="204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143" y="3679090"/>
            <a:ext cx="10527964" cy="146441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7"/>
          <p:cNvSpPr txBox="1"/>
          <p:nvPr/>
        </p:nvSpPr>
        <p:spPr>
          <a:xfrm>
            <a:off x="7402851" y="8418116"/>
            <a:ext cx="10656548" cy="11941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관리자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이며,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원 글에 대한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댓글(depth)이 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없고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,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원글의 갯수(cnt)가 1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인 경우에만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’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답변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’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버튼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출력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4254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회원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이고,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해당 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회원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의 id가 글쓴이와 같으면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‘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수정 및 삭제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’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가능 </a:t>
            </a:r>
            <a:endParaRPr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pic>
        <p:nvPicPr>
          <p:cNvPr id="12" name="Google Shape;599;p47">
            <a:extLst>
              <a:ext uri="{FF2B5EF4-FFF2-40B4-BE49-F238E27FC236}">
                <a16:creationId xmlns:a16="http://schemas.microsoft.com/office/drawing/2014/main" id="{028ADAA4-AD06-4038-8633-FE19564E6CC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-45" t="-306" r="45" b="-425"/>
          <a:stretch/>
        </p:blipFill>
        <p:spPr>
          <a:xfrm>
            <a:off x="228601" y="1098954"/>
            <a:ext cx="6945648" cy="7319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02;p47">
            <a:extLst>
              <a:ext uri="{FF2B5EF4-FFF2-40B4-BE49-F238E27FC236}">
                <a16:creationId xmlns:a16="http://schemas.microsoft.com/office/drawing/2014/main" id="{D7581D5E-45F2-4768-8C9B-1EEF07B4F658}"/>
              </a:ext>
            </a:extLst>
          </p:cNvPr>
          <p:cNvSpPr txBox="1"/>
          <p:nvPr/>
        </p:nvSpPr>
        <p:spPr>
          <a:xfrm>
            <a:off x="228600" y="8418117"/>
            <a:ext cx="6945649" cy="11941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Post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방식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으로 관리자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(admin)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의 댓글일 경우 해당 글 비밀번호도 같이 넘겨줌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7" name="Google Shape;234;p24">
            <a:extLst>
              <a:ext uri="{FF2B5EF4-FFF2-40B4-BE49-F238E27FC236}">
                <a16:creationId xmlns:a16="http://schemas.microsoft.com/office/drawing/2014/main" id="{6F7A06F8-B7B2-4988-9678-3BA074AFC927}"/>
              </a:ext>
            </a:extLst>
          </p:cNvPr>
          <p:cNvSpPr/>
          <p:nvPr/>
        </p:nvSpPr>
        <p:spPr>
          <a:xfrm>
            <a:off x="7565735" y="1609181"/>
            <a:ext cx="8201028" cy="405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34;p24">
            <a:extLst>
              <a:ext uri="{FF2B5EF4-FFF2-40B4-BE49-F238E27FC236}">
                <a16:creationId xmlns:a16="http://schemas.microsoft.com/office/drawing/2014/main" id="{037F3416-B4F5-4D7E-A70E-38E6A300DCC2}"/>
              </a:ext>
            </a:extLst>
          </p:cNvPr>
          <p:cNvSpPr/>
          <p:nvPr/>
        </p:nvSpPr>
        <p:spPr>
          <a:xfrm>
            <a:off x="944950" y="3983562"/>
            <a:ext cx="5927337" cy="1345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34;p24">
            <a:extLst>
              <a:ext uri="{FF2B5EF4-FFF2-40B4-BE49-F238E27FC236}">
                <a16:creationId xmlns:a16="http://schemas.microsoft.com/office/drawing/2014/main" id="{DD9F5FB8-EE37-47D0-AE0D-94A2292EB4B5}"/>
              </a:ext>
            </a:extLst>
          </p:cNvPr>
          <p:cNvSpPr/>
          <p:nvPr/>
        </p:nvSpPr>
        <p:spPr>
          <a:xfrm>
            <a:off x="900706" y="5812363"/>
            <a:ext cx="6229300" cy="1017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34;p24">
            <a:extLst>
              <a:ext uri="{FF2B5EF4-FFF2-40B4-BE49-F238E27FC236}">
                <a16:creationId xmlns:a16="http://schemas.microsoft.com/office/drawing/2014/main" id="{2E342667-FA4B-4787-A365-49ECBDD0D746}"/>
              </a:ext>
            </a:extLst>
          </p:cNvPr>
          <p:cNvSpPr/>
          <p:nvPr/>
        </p:nvSpPr>
        <p:spPr>
          <a:xfrm>
            <a:off x="7467142" y="3575877"/>
            <a:ext cx="5934078" cy="407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450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8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39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610" name="Google Shape;610;p48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Review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611" name="Google Shape;611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300" y="886095"/>
            <a:ext cx="17297400" cy="685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3202" y="2743655"/>
            <a:ext cx="1638095" cy="8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14325600" y="3771900"/>
            <a:ext cx="35814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F0D5DA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</a:t>
            </a:r>
            <a:r>
              <a:rPr lang="ko-KR" sz="5400" dirty="0">
                <a:solidFill>
                  <a:schemeClr val="lt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AILYJOU</a:t>
            </a:r>
            <a:endParaRPr sz="5400" dirty="0">
              <a:solidFill>
                <a:schemeClr val="lt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28725"/>
            <a:ext cx="13944600" cy="78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 flipH="1">
            <a:off x="16093441" y="1890109"/>
            <a:ext cx="45719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304800" y="26670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1. 페이지 소개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67;p51">
            <a:extLst>
              <a:ext uri="{FF2B5EF4-FFF2-40B4-BE49-F238E27FC236}">
                <a16:creationId xmlns:a16="http://schemas.microsoft.com/office/drawing/2014/main" id="{88380593-BA2B-46F8-9B4A-F389394461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95" y="7871254"/>
            <a:ext cx="8313100" cy="15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9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40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Review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622" name="Google Shape;622;p49"/>
          <p:cNvPicPr preferRelativeResize="0"/>
          <p:nvPr/>
        </p:nvPicPr>
        <p:blipFill rotWithShape="1">
          <a:blip r:embed="rId6">
            <a:alphaModFix/>
          </a:blip>
          <a:srcRect t="51646" b="8000"/>
          <a:stretch/>
        </p:blipFill>
        <p:spPr>
          <a:xfrm>
            <a:off x="1276350" y="4208929"/>
            <a:ext cx="11334578" cy="2722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49"/>
          <p:cNvGrpSpPr/>
          <p:nvPr/>
        </p:nvGrpSpPr>
        <p:grpSpPr>
          <a:xfrm>
            <a:off x="3980221" y="5232701"/>
            <a:ext cx="13563599" cy="3300978"/>
            <a:chOff x="1371600" y="7390388"/>
            <a:chExt cx="8610600" cy="1954650"/>
          </a:xfrm>
        </p:grpSpPr>
        <p:pic>
          <p:nvPicPr>
            <p:cNvPr id="624" name="Google Shape;624;p49"/>
            <p:cNvPicPr preferRelativeResize="0"/>
            <p:nvPr/>
          </p:nvPicPr>
          <p:blipFill rotWithShape="1">
            <a:blip r:embed="rId7">
              <a:alphaModFix/>
            </a:blip>
            <a:srcRect t="56516" r="13076"/>
            <a:stretch/>
          </p:blipFill>
          <p:spPr>
            <a:xfrm>
              <a:off x="1371600" y="7390388"/>
              <a:ext cx="8610600" cy="1954650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25" name="Google Shape;625;p49"/>
            <p:cNvSpPr/>
            <p:nvPr/>
          </p:nvSpPr>
          <p:spPr>
            <a:xfrm>
              <a:off x="1371600" y="8230834"/>
              <a:ext cx="76200" cy="1785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6" name="Google Shape;626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53107" y="7290941"/>
            <a:ext cx="10001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9"/>
          <p:cNvSpPr/>
          <p:nvPr/>
        </p:nvSpPr>
        <p:spPr>
          <a:xfrm>
            <a:off x="1355952" y="7203450"/>
            <a:ext cx="1143000" cy="366118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49"/>
          <p:cNvPicPr preferRelativeResize="0"/>
          <p:nvPr/>
        </p:nvPicPr>
        <p:blipFill rotWithShape="1">
          <a:blip r:embed="rId6">
            <a:alphaModFix/>
          </a:blip>
          <a:srcRect b="57368"/>
          <a:stretch/>
        </p:blipFill>
        <p:spPr>
          <a:xfrm>
            <a:off x="1373504" y="844371"/>
            <a:ext cx="11237423" cy="285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59217" y="3854738"/>
            <a:ext cx="102870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49"/>
          <p:cNvCxnSpPr>
            <a:cxnSpLocks/>
            <a:stCxn id="627" idx="2"/>
          </p:cNvCxnSpPr>
          <p:nvPr/>
        </p:nvCxnSpPr>
        <p:spPr>
          <a:xfrm rot="16200000" flipH="1">
            <a:off x="2682137" y="6814882"/>
            <a:ext cx="543399" cy="2052769"/>
          </a:xfrm>
          <a:prstGeom prst="bentConnector2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443D8F-CFB8-4698-A4E1-91CADAF664F2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7D9361-7AAC-4D42-A795-6FAA74F76FF3}"/>
              </a:ext>
            </a:extLst>
          </p:cNvPr>
          <p:cNvSpPr/>
          <p:nvPr/>
        </p:nvSpPr>
        <p:spPr>
          <a:xfrm>
            <a:off x="212357" y="1450074"/>
            <a:ext cx="8931643" cy="7976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BDBE50-9460-442E-9FCB-B9995EB64F05}"/>
              </a:ext>
            </a:extLst>
          </p:cNvPr>
          <p:cNvSpPr/>
          <p:nvPr/>
        </p:nvSpPr>
        <p:spPr>
          <a:xfrm>
            <a:off x="9435569" y="1450073"/>
            <a:ext cx="8641849" cy="8121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8" name="Google Shape;6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9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41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Review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631" name="Google Shape;6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82" y="5599187"/>
            <a:ext cx="8931643" cy="27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582" y="1450078"/>
            <a:ext cx="8762166" cy="3343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52;p50">
            <a:extLst>
              <a:ext uri="{FF2B5EF4-FFF2-40B4-BE49-F238E27FC236}">
                <a16:creationId xmlns:a16="http://schemas.microsoft.com/office/drawing/2014/main" id="{B1C819A5-3EFE-4480-BED2-DFF4F17790FB}"/>
              </a:ext>
            </a:extLst>
          </p:cNvPr>
          <p:cNvSpPr txBox="1"/>
          <p:nvPr/>
        </p:nvSpPr>
        <p:spPr>
          <a:xfrm>
            <a:off x="9435570" y="1450069"/>
            <a:ext cx="8641848" cy="1121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페이징 처리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– JSP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페이지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4" name="Google Shape;652;p50">
            <a:extLst>
              <a:ext uri="{FF2B5EF4-FFF2-40B4-BE49-F238E27FC236}">
                <a16:creationId xmlns:a16="http://schemas.microsoft.com/office/drawing/2014/main" id="{53A54F75-A974-4B14-AA8D-400BEC9A5372}"/>
              </a:ext>
            </a:extLst>
          </p:cNvPr>
          <p:cNvSpPr txBox="1"/>
          <p:nvPr/>
        </p:nvSpPr>
        <p:spPr>
          <a:xfrm>
            <a:off x="210582" y="8340939"/>
            <a:ext cx="8931643" cy="1230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리뷰와 댓글을 같은 페이지에 구현하는데 이는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대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N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관계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가지므로 조인 통해 호출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resultMap 사용하여 Review 테이블과 Reply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</a:t>
            </a:r>
            <a:r>
              <a:rPr 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테이블의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leftJoin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 결과를 리턴</a:t>
            </a: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pic>
        <p:nvPicPr>
          <p:cNvPr id="25" name="Google Shape;670;p51">
            <a:extLst>
              <a:ext uri="{FF2B5EF4-FFF2-40B4-BE49-F238E27FC236}">
                <a16:creationId xmlns:a16="http://schemas.microsoft.com/office/drawing/2014/main" id="{FC36B1E1-FE8C-4C3D-95B0-BCAA0B7EA8E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5569" y="2571332"/>
            <a:ext cx="8623831" cy="307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68;p51">
            <a:extLst>
              <a:ext uri="{FF2B5EF4-FFF2-40B4-BE49-F238E27FC236}">
                <a16:creationId xmlns:a16="http://schemas.microsoft.com/office/drawing/2014/main" id="{94B22661-F398-4583-8402-46B307223E9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5569" y="7715668"/>
            <a:ext cx="8640074" cy="171139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652;p50">
            <a:extLst>
              <a:ext uri="{FF2B5EF4-FFF2-40B4-BE49-F238E27FC236}">
                <a16:creationId xmlns:a16="http://schemas.microsoft.com/office/drawing/2014/main" id="{764072F7-102B-4C7D-99B2-1F6D1A631763}"/>
              </a:ext>
            </a:extLst>
          </p:cNvPr>
          <p:cNvSpPr txBox="1"/>
          <p:nvPr/>
        </p:nvSpPr>
        <p:spPr>
          <a:xfrm>
            <a:off x="9435568" y="6209643"/>
            <a:ext cx="8641848" cy="1121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페이징 처리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–ReviewService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클래스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9" name="Google Shape;652;p50">
            <a:extLst>
              <a:ext uri="{FF2B5EF4-FFF2-40B4-BE49-F238E27FC236}">
                <a16:creationId xmlns:a16="http://schemas.microsoft.com/office/drawing/2014/main" id="{420079BA-CC79-470F-9389-45497D389F47}"/>
              </a:ext>
            </a:extLst>
          </p:cNvPr>
          <p:cNvSpPr txBox="1"/>
          <p:nvPr/>
        </p:nvSpPr>
        <p:spPr>
          <a:xfrm>
            <a:off x="210582" y="4799608"/>
            <a:ext cx="8931643" cy="775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review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테이블에서 페이징해 가져온 모든 속성과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reply 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테이블의 댓글정보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rPr>
              <a:t>가져옴</a:t>
            </a:r>
            <a:endParaRPr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30" name="Google Shape;234;p24">
            <a:extLst>
              <a:ext uri="{FF2B5EF4-FFF2-40B4-BE49-F238E27FC236}">
                <a16:creationId xmlns:a16="http://schemas.microsoft.com/office/drawing/2014/main" id="{69EEC70D-A928-4E85-8171-A996A858A348}"/>
              </a:ext>
            </a:extLst>
          </p:cNvPr>
          <p:cNvSpPr/>
          <p:nvPr/>
        </p:nvSpPr>
        <p:spPr>
          <a:xfrm>
            <a:off x="9542782" y="3296433"/>
            <a:ext cx="8022547" cy="965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34;p24">
            <a:extLst>
              <a:ext uri="{FF2B5EF4-FFF2-40B4-BE49-F238E27FC236}">
                <a16:creationId xmlns:a16="http://schemas.microsoft.com/office/drawing/2014/main" id="{1EBCFE2B-0568-4D37-8156-7EA66113E7D3}"/>
              </a:ext>
            </a:extLst>
          </p:cNvPr>
          <p:cNvSpPr/>
          <p:nvPr/>
        </p:nvSpPr>
        <p:spPr>
          <a:xfrm>
            <a:off x="9998463" y="8028309"/>
            <a:ext cx="5531589" cy="1100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1991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BB7454-2A3D-4DCC-8713-2D34E33BD249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44B85FD-16F6-4B7C-B82E-9483238B30F2}"/>
              </a:ext>
            </a:extLst>
          </p:cNvPr>
          <p:cNvSpPr/>
          <p:nvPr/>
        </p:nvSpPr>
        <p:spPr>
          <a:xfrm>
            <a:off x="1087519" y="6808585"/>
            <a:ext cx="16106528" cy="2696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6" name="Google Shape;6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2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42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679" name="Google Shape;679;p52"/>
          <p:cNvSpPr txBox="1"/>
          <p:nvPr/>
        </p:nvSpPr>
        <p:spPr>
          <a:xfrm>
            <a:off x="1219200" y="110550"/>
            <a:ext cx="411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게시판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</a:t>
            </a:r>
            <a:r>
              <a:rPr lang="ko-KR" sz="24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Review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1D006-C1DB-4468-B0F2-AC1F45EB3C8C}"/>
              </a:ext>
            </a:extLst>
          </p:cNvPr>
          <p:cNvGrpSpPr/>
          <p:nvPr/>
        </p:nvGrpSpPr>
        <p:grpSpPr>
          <a:xfrm>
            <a:off x="1087520" y="1055278"/>
            <a:ext cx="16112959" cy="8917957"/>
            <a:chOff x="540538" y="1248541"/>
            <a:chExt cx="16112959" cy="891795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EC6B53-7309-4F4C-9FF5-55ECF667FBF7}"/>
                </a:ext>
              </a:extLst>
            </p:cNvPr>
            <p:cNvSpPr/>
            <p:nvPr/>
          </p:nvSpPr>
          <p:spPr>
            <a:xfrm>
              <a:off x="7248493" y="1248542"/>
              <a:ext cx="9399867" cy="5483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3AA26F-055D-405E-95A7-95A469915EF8}"/>
                </a:ext>
              </a:extLst>
            </p:cNvPr>
            <p:cNvSpPr/>
            <p:nvPr/>
          </p:nvSpPr>
          <p:spPr>
            <a:xfrm>
              <a:off x="540543" y="1248541"/>
              <a:ext cx="6464938" cy="5364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0" name="Google Shape;69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543" y="1248542"/>
              <a:ext cx="6066734" cy="4458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B42E6F-F2E9-41AF-AAFF-136FE15367C7}"/>
                </a:ext>
              </a:extLst>
            </p:cNvPr>
            <p:cNvSpPr/>
            <p:nvPr/>
          </p:nvSpPr>
          <p:spPr>
            <a:xfrm>
              <a:off x="7253631" y="3452379"/>
              <a:ext cx="9399866" cy="3279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9" name="Google Shape;689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51062" y="2819020"/>
              <a:ext cx="9399867" cy="1401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52"/>
            <p:cNvSpPr txBox="1"/>
            <p:nvPr/>
          </p:nvSpPr>
          <p:spPr>
            <a:xfrm>
              <a:off x="7251063" y="5791166"/>
              <a:ext cx="9399866" cy="921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95250" lvl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2100"/>
              </a:pP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2.  </a:t>
              </a:r>
              <a:r>
                <a:rPr 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댓글 </a:t>
              </a:r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개수에</a:t>
              </a:r>
              <a:r>
                <a:rPr 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 따라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  : </a:t>
              </a:r>
              <a:r>
                <a:rPr 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 &lt;n개의 댓글 보기&gt;</a:t>
              </a:r>
              <a:endParaRPr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endParaRPr>
            </a:p>
          </p:txBody>
        </p:sp>
        <p:pic>
          <p:nvPicPr>
            <p:cNvPr id="692" name="Google Shape;692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538" y="7001849"/>
              <a:ext cx="16112959" cy="2262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691;p52">
              <a:extLst>
                <a:ext uri="{FF2B5EF4-FFF2-40B4-BE49-F238E27FC236}">
                  <a16:creationId xmlns:a16="http://schemas.microsoft.com/office/drawing/2014/main" id="{AE8D0E66-4608-47BF-855D-1BCD4CBE54AA}"/>
                </a:ext>
              </a:extLst>
            </p:cNvPr>
            <p:cNvSpPr txBox="1"/>
            <p:nvPr/>
          </p:nvSpPr>
          <p:spPr>
            <a:xfrm>
              <a:off x="540539" y="5810598"/>
              <a:ext cx="6464941" cy="92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619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2100"/>
                <a:buFont typeface="Calibri"/>
                <a:buAutoNum type="arabicPeriod"/>
              </a:pPr>
              <a:r>
                <a:rPr 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리뷰 댓글(펼치기 접기)</a:t>
              </a:r>
              <a:endParaRPr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endParaRPr>
            </a:p>
          </p:txBody>
        </p:sp>
        <p:sp>
          <p:nvSpPr>
            <p:cNvPr id="22" name="Google Shape;691;p52">
              <a:extLst>
                <a:ext uri="{FF2B5EF4-FFF2-40B4-BE49-F238E27FC236}">
                  <a16:creationId xmlns:a16="http://schemas.microsoft.com/office/drawing/2014/main" id="{69F2AD99-86A9-4DED-ACCC-A74537626717}"/>
                </a:ext>
              </a:extLst>
            </p:cNvPr>
            <p:cNvSpPr txBox="1"/>
            <p:nvPr/>
          </p:nvSpPr>
          <p:spPr>
            <a:xfrm>
              <a:off x="540538" y="9367684"/>
              <a:ext cx="16112959" cy="7988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95250" lvl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2100"/>
              </a:pP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3.  </a:t>
              </a:r>
              <a:r>
                <a:rPr 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관리자 계정으로 로그인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 </a:t>
              </a:r>
              <a:r>
                <a:rPr 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/>
                  <a:sym typeface="Calibri"/>
                </a:rPr>
                <a:t>시 관리자 아이디가 아닌 ‘관리자’로 나오게끔 설정</a:t>
              </a:r>
              <a:endParaRPr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/>
                <a:sym typeface="Calibri"/>
              </a:endParaRPr>
            </a:p>
          </p:txBody>
        </p:sp>
      </p:grpSp>
      <p:sp>
        <p:nvSpPr>
          <p:cNvPr id="31" name="Google Shape;234;p24">
            <a:extLst>
              <a:ext uri="{FF2B5EF4-FFF2-40B4-BE49-F238E27FC236}">
                <a16:creationId xmlns:a16="http://schemas.microsoft.com/office/drawing/2014/main" id="{D1754633-A589-4F86-B0F8-BD530F836FF9}"/>
              </a:ext>
            </a:extLst>
          </p:cNvPr>
          <p:cNvSpPr/>
          <p:nvPr/>
        </p:nvSpPr>
        <p:spPr>
          <a:xfrm>
            <a:off x="2050026" y="2740925"/>
            <a:ext cx="5104233" cy="2288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34;p24">
            <a:extLst>
              <a:ext uri="{FF2B5EF4-FFF2-40B4-BE49-F238E27FC236}">
                <a16:creationId xmlns:a16="http://schemas.microsoft.com/office/drawing/2014/main" id="{D7268799-01AA-4685-A313-DD9BFC81631F}"/>
              </a:ext>
            </a:extLst>
          </p:cNvPr>
          <p:cNvSpPr/>
          <p:nvPr/>
        </p:nvSpPr>
        <p:spPr>
          <a:xfrm>
            <a:off x="1157224" y="7113425"/>
            <a:ext cx="5818764" cy="319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CDF9F2-080F-49C4-9E88-84D457775757}"/>
              </a:ext>
            </a:extLst>
          </p:cNvPr>
          <p:cNvSpPr/>
          <p:nvPr/>
        </p:nvSpPr>
        <p:spPr>
          <a:xfrm>
            <a:off x="11155158" y="0"/>
            <a:ext cx="7132843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965AAA-F19C-45DC-B798-E16B1A4EE061}"/>
              </a:ext>
            </a:extLst>
          </p:cNvPr>
          <p:cNvSpPr/>
          <p:nvPr/>
        </p:nvSpPr>
        <p:spPr>
          <a:xfrm>
            <a:off x="11243643" y="110551"/>
            <a:ext cx="6955864" cy="8300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7" name="Google Shape;697;p53"/>
          <p:cNvPicPr preferRelativeResize="0"/>
          <p:nvPr/>
        </p:nvPicPr>
        <p:blipFill rotWithShape="1">
          <a:blip r:embed="rId3">
            <a:alphaModFix/>
          </a:blip>
          <a:srcRect b="3082"/>
          <a:stretch/>
        </p:blipFill>
        <p:spPr>
          <a:xfrm>
            <a:off x="-4762" y="0"/>
            <a:ext cx="11021808" cy="97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3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43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701" name="Google Shape;701;p53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상품페이지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702" name="Google Shape;702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43646" y="1398550"/>
            <a:ext cx="6955864" cy="568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3"/>
          <p:cNvSpPr txBox="1"/>
          <p:nvPr/>
        </p:nvSpPr>
        <p:spPr>
          <a:xfrm>
            <a:off x="11243640" y="7610168"/>
            <a:ext cx="6955864" cy="2105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카테고리에 해당되는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상품목록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가져옴</a:t>
            </a:r>
            <a:endParaRPr sz="2000" dirty="0">
              <a:solidFill>
                <a:srgbClr val="373737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지정하는 순서에 따라 정렬</a:t>
            </a: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</a:pP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(최신순,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조회순,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가격순,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가격순)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A3A98F-648F-4ACB-8110-30516628DCB9}"/>
              </a:ext>
            </a:extLst>
          </p:cNvPr>
          <p:cNvSpPr/>
          <p:nvPr/>
        </p:nvSpPr>
        <p:spPr>
          <a:xfrm>
            <a:off x="11243640" y="7049729"/>
            <a:ext cx="6955864" cy="737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Google Shape;234;p24">
            <a:extLst>
              <a:ext uri="{FF2B5EF4-FFF2-40B4-BE49-F238E27FC236}">
                <a16:creationId xmlns:a16="http://schemas.microsoft.com/office/drawing/2014/main" id="{095F8000-4011-4A0B-BDF7-EDAE1F6FAE31}"/>
              </a:ext>
            </a:extLst>
          </p:cNvPr>
          <p:cNvSpPr/>
          <p:nvPr/>
        </p:nvSpPr>
        <p:spPr>
          <a:xfrm>
            <a:off x="11431052" y="3701846"/>
            <a:ext cx="2491425" cy="2501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" y="909150"/>
            <a:ext cx="9287266" cy="83085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842CDF-79B1-4DBB-A57F-53940DDCD94B}"/>
              </a:ext>
            </a:extLst>
          </p:cNvPr>
          <p:cNvSpPr/>
          <p:nvPr/>
        </p:nvSpPr>
        <p:spPr>
          <a:xfrm>
            <a:off x="9306206" y="0"/>
            <a:ext cx="8981796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8" name="Google Shape;70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4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44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711" name="Google Shape;711;p54"/>
          <p:cNvSpPr txBox="1"/>
          <p:nvPr/>
        </p:nvSpPr>
        <p:spPr>
          <a:xfrm>
            <a:off x="1219200" y="110550"/>
            <a:ext cx="411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상품페이지</a:t>
            </a:r>
            <a:r>
              <a:rPr lang="en-US" altLang="ko-KR" sz="36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r>
              <a:rPr lang="en-US" alt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altLang="en-US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검색</a:t>
            </a:r>
            <a:endParaRPr sz="24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E0069E-5321-4C40-A6EB-7C84F2769547}"/>
              </a:ext>
            </a:extLst>
          </p:cNvPr>
          <p:cNvGrpSpPr/>
          <p:nvPr/>
        </p:nvGrpSpPr>
        <p:grpSpPr>
          <a:xfrm>
            <a:off x="9571932" y="1657364"/>
            <a:ext cx="8487468" cy="6982391"/>
            <a:chOff x="9299087" y="1657364"/>
            <a:chExt cx="8487468" cy="698239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4DA8FB-099E-49CE-AD23-C754892FFFD6}"/>
                </a:ext>
              </a:extLst>
            </p:cNvPr>
            <p:cNvSpPr/>
            <p:nvPr/>
          </p:nvSpPr>
          <p:spPr>
            <a:xfrm>
              <a:off x="9299087" y="1657364"/>
              <a:ext cx="8487468" cy="6972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Google Shape;712;p54"/>
            <p:cNvSpPr txBox="1"/>
            <p:nvPr/>
          </p:nvSpPr>
          <p:spPr>
            <a:xfrm>
              <a:off x="9306206" y="6931555"/>
              <a:ext cx="8480347" cy="170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검색어가 포함된 상품리스트 가져옴</a:t>
              </a:r>
              <a:endParaRPr lang="ko-KR" altLang="en-US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가격대별 조회가 가능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4" name="Google Shape;714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06207" y="2793267"/>
              <a:ext cx="8480348" cy="3028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234;p24">
            <a:extLst>
              <a:ext uri="{FF2B5EF4-FFF2-40B4-BE49-F238E27FC236}">
                <a16:creationId xmlns:a16="http://schemas.microsoft.com/office/drawing/2014/main" id="{250FBF7C-568A-42CA-9766-6A022D6CA823}"/>
              </a:ext>
            </a:extLst>
          </p:cNvPr>
          <p:cNvSpPr/>
          <p:nvPr/>
        </p:nvSpPr>
        <p:spPr>
          <a:xfrm>
            <a:off x="9705491" y="3892710"/>
            <a:ext cx="5367361" cy="782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8857A44-9B99-4C69-B6F2-7D0F3AAB22CD}"/>
              </a:ext>
            </a:extLst>
          </p:cNvPr>
          <p:cNvSpPr/>
          <p:nvPr/>
        </p:nvSpPr>
        <p:spPr>
          <a:xfrm>
            <a:off x="10781070" y="0"/>
            <a:ext cx="7506931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9" name="Google Shape;71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5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45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722" name="Google Shape;722;p55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상품페이지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723" name="Google Shape;723;p55"/>
          <p:cNvPicPr preferRelativeResize="0"/>
          <p:nvPr/>
        </p:nvPicPr>
        <p:blipFill rotWithShape="1">
          <a:blip r:embed="rId5">
            <a:alphaModFix/>
          </a:blip>
          <a:srcRect t="3146" b="12985"/>
          <a:stretch/>
        </p:blipFill>
        <p:spPr>
          <a:xfrm>
            <a:off x="3499752" y="84117"/>
            <a:ext cx="6477000" cy="9631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F005995-05DD-4DBA-B311-BA8D7AE67A47}"/>
              </a:ext>
            </a:extLst>
          </p:cNvPr>
          <p:cNvGrpSpPr/>
          <p:nvPr/>
        </p:nvGrpSpPr>
        <p:grpSpPr>
          <a:xfrm>
            <a:off x="11247284" y="1107289"/>
            <a:ext cx="6574501" cy="7500917"/>
            <a:chOff x="11191673" y="433715"/>
            <a:chExt cx="6574501" cy="75009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37FC7E3-B5AC-407D-8263-C128BB8B2FB9}"/>
                </a:ext>
              </a:extLst>
            </p:cNvPr>
            <p:cNvSpPr/>
            <p:nvPr/>
          </p:nvSpPr>
          <p:spPr>
            <a:xfrm>
              <a:off x="11191673" y="433715"/>
              <a:ext cx="6574499" cy="7500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24" name="Google Shape;724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452637" y="1523936"/>
              <a:ext cx="6052570" cy="4144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55"/>
            <p:cNvSpPr txBox="1"/>
            <p:nvPr/>
          </p:nvSpPr>
          <p:spPr>
            <a:xfrm>
              <a:off x="11191674" y="6226432"/>
              <a:ext cx="6574500" cy="170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</a:t>
              </a:r>
              <a:r>
                <a:rPr lang="en-US" alt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 상품의 최대수량은 10개까지 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가능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판매가와 수량을 곱하여 </a:t>
              </a: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금액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계산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6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46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733" name="Google Shape;733;p56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장바구니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734" name="Google Shape;734;p56"/>
          <p:cNvPicPr preferRelativeResize="0"/>
          <p:nvPr/>
        </p:nvPicPr>
        <p:blipFill rotWithShape="1">
          <a:blip r:embed="rId5">
            <a:alphaModFix amt="35000"/>
          </a:blip>
          <a:srcRect t="3146" b="3255"/>
          <a:stretch/>
        </p:blipFill>
        <p:spPr>
          <a:xfrm>
            <a:off x="3276600" y="1"/>
            <a:ext cx="5854474" cy="97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6"/>
          <p:cNvPicPr preferRelativeResize="0"/>
          <p:nvPr/>
        </p:nvPicPr>
        <p:blipFill rotWithShape="1">
          <a:blip r:embed="rId5">
            <a:alphaModFix/>
          </a:blip>
          <a:srcRect l="1424" t="20356" b="69294"/>
          <a:stretch/>
        </p:blipFill>
        <p:spPr>
          <a:xfrm>
            <a:off x="540544" y="1011294"/>
            <a:ext cx="12410246" cy="231019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6"/>
          <p:cNvSpPr/>
          <p:nvPr/>
        </p:nvSpPr>
        <p:spPr>
          <a:xfrm>
            <a:off x="6910228" y="1671618"/>
            <a:ext cx="6355425" cy="848322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7" name="Google Shape;737;p56"/>
          <p:cNvCxnSpPr>
            <a:cxnSpLocks/>
          </p:cNvCxnSpPr>
          <p:nvPr/>
        </p:nvCxnSpPr>
        <p:spPr>
          <a:xfrm>
            <a:off x="9322285" y="2519940"/>
            <a:ext cx="0" cy="426409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38" name="Google Shape;738;p56"/>
          <p:cNvPicPr preferRelativeResize="0"/>
          <p:nvPr/>
        </p:nvPicPr>
        <p:blipFill rotWithShape="1">
          <a:blip r:embed="rId6">
            <a:alphaModFix/>
          </a:blip>
          <a:srcRect l="30527" r="36030" b="81852"/>
          <a:stretch/>
        </p:blipFill>
        <p:spPr>
          <a:xfrm>
            <a:off x="6372422" y="2946349"/>
            <a:ext cx="5099365" cy="1420048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39" name="Google Shape;739;p56"/>
          <p:cNvCxnSpPr>
            <a:cxnSpLocks/>
          </p:cNvCxnSpPr>
          <p:nvPr/>
        </p:nvCxnSpPr>
        <p:spPr>
          <a:xfrm>
            <a:off x="9438088" y="4366397"/>
            <a:ext cx="0" cy="24592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0" name="Google Shape;740;p56"/>
          <p:cNvPicPr preferRelativeResize="0"/>
          <p:nvPr/>
        </p:nvPicPr>
        <p:blipFill rotWithShape="1">
          <a:blip r:embed="rId7">
            <a:alphaModFix/>
          </a:blip>
          <a:srcRect l="9200" t="36023" r="7425"/>
          <a:stretch/>
        </p:blipFill>
        <p:spPr>
          <a:xfrm>
            <a:off x="6372422" y="4614304"/>
            <a:ext cx="10905589" cy="5010027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1" name="Google Shape;741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855232" y="2890774"/>
            <a:ext cx="4928065" cy="1475624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2" name="Google Shape;742;p56"/>
          <p:cNvSpPr/>
          <p:nvPr/>
        </p:nvSpPr>
        <p:spPr>
          <a:xfrm>
            <a:off x="9466007" y="2579236"/>
            <a:ext cx="1295400" cy="2079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3" name="Google Shape;743;p56"/>
          <p:cNvCxnSpPr>
            <a:cxnSpLocks/>
            <a:endCxn id="741" idx="0"/>
          </p:cNvCxnSpPr>
          <p:nvPr/>
        </p:nvCxnSpPr>
        <p:spPr>
          <a:xfrm>
            <a:off x="9322193" y="2679073"/>
            <a:ext cx="4997072" cy="211701"/>
          </a:xfrm>
          <a:prstGeom prst="bentConnector2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C95A7C-6F36-4049-A67A-76E85D744F7B}"/>
              </a:ext>
            </a:extLst>
          </p:cNvPr>
          <p:cNvSpPr/>
          <p:nvPr/>
        </p:nvSpPr>
        <p:spPr>
          <a:xfrm>
            <a:off x="9466007" y="2723317"/>
            <a:ext cx="1295397" cy="163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A690B54-1E19-46E3-9677-77F7AAB03C83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26024C-E488-4994-AB8C-7ED277EFBA44}"/>
              </a:ext>
            </a:extLst>
          </p:cNvPr>
          <p:cNvSpPr/>
          <p:nvPr/>
        </p:nvSpPr>
        <p:spPr>
          <a:xfrm>
            <a:off x="9271154" y="1061548"/>
            <a:ext cx="8762214" cy="7500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748" name="Google Shape;74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7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47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751" name="Google Shape;751;p57"/>
          <p:cNvSpPr txBox="1"/>
          <p:nvPr/>
        </p:nvSpPr>
        <p:spPr>
          <a:xfrm>
            <a:off x="1219200" y="110550"/>
            <a:ext cx="411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장바구니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752" name="Google Shape;752;p57"/>
          <p:cNvSpPr/>
          <p:nvPr/>
        </p:nvSpPr>
        <p:spPr>
          <a:xfrm>
            <a:off x="10439400" y="2344720"/>
            <a:ext cx="1295400" cy="2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3" name="Google Shape;75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33" y="1061548"/>
            <a:ext cx="8762215" cy="86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71152" y="1570368"/>
            <a:ext cx="8762215" cy="564896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7"/>
          <p:cNvSpPr txBox="1"/>
          <p:nvPr/>
        </p:nvSpPr>
        <p:spPr>
          <a:xfrm>
            <a:off x="9271154" y="7728155"/>
            <a:ext cx="8762213" cy="1987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상품을 장바구니에 추가 할 때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장바구니에 담겨 있는지 Ajax로 중복검사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담겨져 있는 제품의 경우에도 장바구니에 추가 하길 원할 경우 해당 상품 수량만큼 장바구니의 상품 수량을 더함</a:t>
            </a:r>
            <a:endParaRPr lang="ko-KR" altLang="en-US"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Google Shape;234;p24">
            <a:extLst>
              <a:ext uri="{FF2B5EF4-FFF2-40B4-BE49-F238E27FC236}">
                <a16:creationId xmlns:a16="http://schemas.microsoft.com/office/drawing/2014/main" id="{C313ADA5-14DB-4F99-AD37-B79CA9428E98}"/>
              </a:ext>
            </a:extLst>
          </p:cNvPr>
          <p:cNvSpPr/>
          <p:nvPr/>
        </p:nvSpPr>
        <p:spPr>
          <a:xfrm>
            <a:off x="1219200" y="2741894"/>
            <a:ext cx="6744929" cy="1181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34;p24">
            <a:extLst>
              <a:ext uri="{FF2B5EF4-FFF2-40B4-BE49-F238E27FC236}">
                <a16:creationId xmlns:a16="http://schemas.microsoft.com/office/drawing/2014/main" id="{C641ED1D-777E-4296-BAA5-1E8313384632}"/>
              </a:ext>
            </a:extLst>
          </p:cNvPr>
          <p:cNvSpPr/>
          <p:nvPr/>
        </p:nvSpPr>
        <p:spPr>
          <a:xfrm>
            <a:off x="1219199" y="6787869"/>
            <a:ext cx="7688827" cy="1426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FDF43A-F536-401D-96BF-F326F64E6ACB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61" name="Google Shape;76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8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48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763" name="Google Shape;763;p58"/>
          <p:cNvSpPr txBox="1"/>
          <p:nvPr/>
        </p:nvSpPr>
        <p:spPr>
          <a:xfrm>
            <a:off x="1219200" y="110550"/>
            <a:ext cx="411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장바구니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3C4EC7-E85E-42ED-900F-2205967BFB10}"/>
              </a:ext>
            </a:extLst>
          </p:cNvPr>
          <p:cNvGrpSpPr/>
          <p:nvPr/>
        </p:nvGrpSpPr>
        <p:grpSpPr>
          <a:xfrm>
            <a:off x="497661" y="994545"/>
            <a:ext cx="17292678" cy="8772547"/>
            <a:chOff x="841120" y="942925"/>
            <a:chExt cx="17292678" cy="877254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AB8980-9F1F-4AD7-8F51-6FF4E0FC0E46}"/>
                </a:ext>
              </a:extLst>
            </p:cNvPr>
            <p:cNvSpPr/>
            <p:nvPr/>
          </p:nvSpPr>
          <p:spPr>
            <a:xfrm>
              <a:off x="9863097" y="964290"/>
              <a:ext cx="8270701" cy="8751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ㅊ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27C378E-B036-465F-A420-9C0928054894}"/>
                </a:ext>
              </a:extLst>
            </p:cNvPr>
            <p:cNvSpPr/>
            <p:nvPr/>
          </p:nvSpPr>
          <p:spPr>
            <a:xfrm>
              <a:off x="841121" y="942925"/>
              <a:ext cx="8867774" cy="8772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ㅊㅍ</a:t>
              </a:r>
              <a:endParaRPr lang="ko-KR" altLang="en-US" dirty="0"/>
            </a:p>
          </p:txBody>
        </p:sp>
        <p:sp>
          <p:nvSpPr>
            <p:cNvPr id="765" name="Google Shape;765;p58"/>
            <p:cNvSpPr txBox="1"/>
            <p:nvPr/>
          </p:nvSpPr>
          <p:spPr>
            <a:xfrm>
              <a:off x="844722" y="8349689"/>
              <a:ext cx="8864173" cy="13657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check함수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통해 체크되어있는 장바구니 목록을 주문페이지에 배열로 보냄.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전체상품 주문</a:t>
              </a:r>
              <a:r>
                <a:rPr lang="en-US" alt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 체크박스를 모두 체크하여 check함수를 실행함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66" name="Google Shape;766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120" y="5339881"/>
              <a:ext cx="5317643" cy="3038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4725" y="942925"/>
              <a:ext cx="7827327" cy="463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58"/>
            <p:cNvPicPr preferRelativeResize="0"/>
            <p:nvPr/>
          </p:nvPicPr>
          <p:blipFill rotWithShape="1">
            <a:blip r:embed="rId7">
              <a:alphaModFix/>
            </a:blip>
            <a:srcRect b="4527"/>
            <a:stretch/>
          </p:blipFill>
          <p:spPr>
            <a:xfrm>
              <a:off x="9863097" y="2942276"/>
              <a:ext cx="8270701" cy="3370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765;p58">
              <a:extLst>
                <a:ext uri="{FF2B5EF4-FFF2-40B4-BE49-F238E27FC236}">
                  <a16:creationId xmlns:a16="http://schemas.microsoft.com/office/drawing/2014/main" id="{7DCC2DDE-5EDF-4957-9AFD-60AA30B7740C}"/>
                </a:ext>
              </a:extLst>
            </p:cNvPr>
            <p:cNvSpPr txBox="1"/>
            <p:nvPr/>
          </p:nvSpPr>
          <p:spPr>
            <a:xfrm>
              <a:off x="9863097" y="8349688"/>
              <a:ext cx="8270701" cy="13657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상품페이지에서 </a:t>
              </a:r>
              <a:r>
                <a:rPr lang="ko-KR" altLang="en-US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바로구매</a:t>
              </a:r>
              <a:r>
                <a:rPr lang="ko-KR" altLang="en-US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통해 주문페이지로 이동 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20FF3D-CFBE-4C3F-85B9-55529E5CF108}"/>
              </a:ext>
            </a:extLst>
          </p:cNvPr>
          <p:cNvSpPr/>
          <p:nvPr/>
        </p:nvSpPr>
        <p:spPr>
          <a:xfrm>
            <a:off x="8126362" y="0"/>
            <a:ext cx="10161640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E9AB0C-7C98-4541-B340-0806AA367F7E}"/>
              </a:ext>
            </a:extLst>
          </p:cNvPr>
          <p:cNvSpPr/>
          <p:nvPr/>
        </p:nvSpPr>
        <p:spPr>
          <a:xfrm>
            <a:off x="8489250" y="306020"/>
            <a:ext cx="9433200" cy="7805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773" name="Google Shape;77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9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49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776" name="Google Shape;776;p59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주문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777" name="Google Shape;777;p59"/>
          <p:cNvPicPr preferRelativeResize="0"/>
          <p:nvPr/>
        </p:nvPicPr>
        <p:blipFill rotWithShape="1">
          <a:blip r:embed="rId5">
            <a:alphaModFix/>
          </a:blip>
          <a:srcRect l="12751" t="4012" r="12018" b="3704"/>
          <a:stretch/>
        </p:blipFill>
        <p:spPr>
          <a:xfrm>
            <a:off x="2514600" y="0"/>
            <a:ext cx="4572000" cy="9654143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9"/>
          <p:cNvSpPr txBox="1"/>
          <p:nvPr/>
        </p:nvSpPr>
        <p:spPr>
          <a:xfrm>
            <a:off x="8489250" y="7792474"/>
            <a:ext cx="9433200" cy="1917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기본정보 ,배송지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목록, 주문상품목록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전부 가져옴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적립금이 결제금액보다 같거나 클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 결제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불가</a:t>
            </a: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적립금 사용액</a:t>
            </a:r>
            <a:r>
              <a:rPr 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결제금액의 50프로로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제한함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79" name="Google Shape;77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9250" y="756881"/>
            <a:ext cx="9433200" cy="64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개발환경구축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884315" y="6267814"/>
            <a:ext cx="16519371" cy="84564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874790" y="4651620"/>
            <a:ext cx="16519371" cy="84564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884315" y="1419232"/>
            <a:ext cx="16519371" cy="84564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874790" y="3035426"/>
            <a:ext cx="16519371" cy="84564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1734761" y="1614703"/>
            <a:ext cx="1600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운영체제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1731397" y="2458583"/>
            <a:ext cx="1600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Language</a:t>
            </a:r>
            <a:endParaRPr sz="2200">
              <a:solidFill>
                <a:schemeClr val="dk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731397" y="3239438"/>
            <a:ext cx="1600200" cy="43088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DBMS</a:t>
            </a:r>
            <a:endParaRPr sz="2200">
              <a:solidFill>
                <a:schemeClr val="lt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1731397" y="4035513"/>
            <a:ext cx="1600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Server</a:t>
            </a:r>
            <a:endParaRPr sz="2200">
              <a:solidFill>
                <a:schemeClr val="dk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1292620" y="4845325"/>
            <a:ext cx="2491209" cy="44701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Front-End-Skill</a:t>
            </a:r>
            <a:endParaRPr sz="2200">
              <a:solidFill>
                <a:schemeClr val="lt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731396" y="5646315"/>
            <a:ext cx="169480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FrameWork</a:t>
            </a:r>
            <a:endParaRPr sz="2200">
              <a:solidFill>
                <a:schemeClr val="dk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292620" y="6475193"/>
            <a:ext cx="2491206" cy="43088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프로젝트 관리</a:t>
            </a:r>
            <a:endParaRPr sz="2200">
              <a:solidFill>
                <a:schemeClr val="lt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531102" y="1612650"/>
            <a:ext cx="12458686" cy="43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Window 10 64bit</a:t>
            </a:r>
            <a:endParaRPr sz="2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4531101" y="2433682"/>
            <a:ext cx="12458686" cy="43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4531101" y="3237385"/>
            <a:ext cx="12458686" cy="4329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Oracle 11g R2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4531100" y="4051169"/>
            <a:ext cx="12458686" cy="43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Tomcat 9.0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4531099" y="4859396"/>
            <a:ext cx="12458686" cy="4329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HTML5 / CSS/ </a:t>
            </a:r>
            <a:r>
              <a:rPr lang="ko-KR" sz="2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ko-KR" sz="2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ko-KR" sz="2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r>
              <a:rPr lang="ko-KR" sz="2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JSP / </a:t>
            </a:r>
            <a:r>
              <a:rPr lang="ko-KR" sz="2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sz="2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4535861" y="5648988"/>
            <a:ext cx="12458686" cy="43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SpringMVC / MyBatis / BootStrap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4526336" y="6473140"/>
            <a:ext cx="12458686" cy="4329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Maven, Git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1292620" y="7261935"/>
            <a:ext cx="24912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API</a:t>
            </a:r>
            <a:endParaRPr sz="2200">
              <a:solidFill>
                <a:schemeClr val="dk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507286" y="7259882"/>
            <a:ext cx="12458686" cy="43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아임포트(결제), </a:t>
            </a:r>
            <a:r>
              <a:rPr lang="ko-KR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Daum </a:t>
            </a:r>
            <a:r>
              <a:rPr lang="ko-KR" sz="2200" dirty="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도로명주소</a:t>
            </a:r>
            <a:r>
              <a:rPr lang="ko-KR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API, </a:t>
            </a:r>
            <a:r>
              <a:rPr lang="ko-KR" sz="2200" dirty="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메일인증</a:t>
            </a:r>
            <a:r>
              <a:rPr lang="en-US" altLang="ko-KR" sz="2200" dirty="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</a:t>
            </a:r>
            <a:r>
              <a:rPr lang="ko-KR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API, Coolsms</a:t>
            </a:r>
            <a:r>
              <a:rPr lang="ko-KR" sz="2200" dirty="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(문자인증)</a:t>
            </a:r>
            <a:endParaRPr sz="2200" dirty="0">
              <a:solidFill>
                <a:schemeClr val="dk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874790" y="7858514"/>
            <a:ext cx="16519371" cy="84564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283095" y="8065893"/>
            <a:ext cx="2491206" cy="43088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테스트 도구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4516811" y="8063840"/>
            <a:ext cx="12458686" cy="4329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JUnit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1034;p83">
            <a:extLst>
              <a:ext uri="{FF2B5EF4-FFF2-40B4-BE49-F238E27FC236}">
                <a16:creationId xmlns:a16="http://schemas.microsoft.com/office/drawing/2014/main" id="{4516CF29-D377-4325-A157-2E51D747AD0D}"/>
              </a:ext>
            </a:extLst>
          </p:cNvPr>
          <p:cNvCxnSpPr>
            <a:cxnSpLocks/>
          </p:cNvCxnSpPr>
          <p:nvPr/>
        </p:nvCxnSpPr>
        <p:spPr>
          <a:xfrm>
            <a:off x="4340603" y="1120877"/>
            <a:ext cx="0" cy="815585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0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50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787" name="Google Shape;787;p60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주문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788" name="Google Shape;788;p60"/>
          <p:cNvPicPr preferRelativeResize="0"/>
          <p:nvPr/>
        </p:nvPicPr>
        <p:blipFill rotWithShape="1">
          <a:blip r:embed="rId5">
            <a:alphaModFix amt="50000"/>
          </a:blip>
          <a:srcRect l="12751" t="4012" r="12018" b="3704"/>
          <a:stretch/>
        </p:blipFill>
        <p:spPr>
          <a:xfrm>
            <a:off x="2438400" y="102930"/>
            <a:ext cx="4495800" cy="949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0"/>
          <p:cNvPicPr preferRelativeResize="0"/>
          <p:nvPr/>
        </p:nvPicPr>
        <p:blipFill rotWithShape="1">
          <a:blip r:embed="rId5">
            <a:alphaModFix/>
          </a:blip>
          <a:srcRect l="12751" t="29008" r="12018" b="45091"/>
          <a:stretch/>
        </p:blipFill>
        <p:spPr>
          <a:xfrm>
            <a:off x="304800" y="2399280"/>
            <a:ext cx="7586663" cy="4495800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90" name="Google Shape;790;p60"/>
          <p:cNvCxnSpPr>
            <a:stCxn id="789" idx="3"/>
            <a:endCxn id="791" idx="1"/>
          </p:cNvCxnSpPr>
          <p:nvPr/>
        </p:nvCxnSpPr>
        <p:spPr>
          <a:xfrm rot="10800000" flipH="1">
            <a:off x="7891463" y="3020580"/>
            <a:ext cx="606600" cy="162660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92" name="Google Shape;792;p60"/>
          <p:cNvGrpSpPr/>
          <p:nvPr/>
        </p:nvGrpSpPr>
        <p:grpSpPr>
          <a:xfrm>
            <a:off x="8498114" y="378255"/>
            <a:ext cx="9753599" cy="5284690"/>
            <a:chOff x="8839200" y="756881"/>
            <a:chExt cx="8968382" cy="4767620"/>
          </a:xfrm>
        </p:grpSpPr>
        <p:pic>
          <p:nvPicPr>
            <p:cNvPr id="791" name="Google Shape;791;p60"/>
            <p:cNvPicPr preferRelativeResize="0"/>
            <p:nvPr/>
          </p:nvPicPr>
          <p:blipFill rotWithShape="1">
            <a:blip r:embed="rId6">
              <a:alphaModFix/>
            </a:blip>
            <a:srcRect l="10033" t="7863" r="8991" b="8993"/>
            <a:stretch/>
          </p:blipFill>
          <p:spPr>
            <a:xfrm>
              <a:off x="8839200" y="756881"/>
              <a:ext cx="8968382" cy="4767620"/>
            </a:xfrm>
            <a:prstGeom prst="rect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93" name="Google Shape;793;p60"/>
            <p:cNvSpPr/>
            <p:nvPr/>
          </p:nvSpPr>
          <p:spPr>
            <a:xfrm>
              <a:off x="8839200" y="3086100"/>
              <a:ext cx="76200" cy="3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61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51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01" name="Google Shape;801;p61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결제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802" name="Google Shape;802;p61"/>
          <p:cNvPicPr preferRelativeResize="0"/>
          <p:nvPr/>
        </p:nvPicPr>
        <p:blipFill rotWithShape="1">
          <a:blip r:embed="rId5">
            <a:alphaModFix amt="50000"/>
          </a:blip>
          <a:srcRect l="12751" t="4012" r="12018" b="3704"/>
          <a:stretch/>
        </p:blipFill>
        <p:spPr>
          <a:xfrm>
            <a:off x="2438400" y="102930"/>
            <a:ext cx="4495800" cy="949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1"/>
          <p:cNvPicPr preferRelativeResize="0"/>
          <p:nvPr/>
        </p:nvPicPr>
        <p:blipFill rotWithShape="1">
          <a:blip r:embed="rId5">
            <a:alphaModFix/>
          </a:blip>
          <a:srcRect l="12751" t="90740" r="12018" b="3704"/>
          <a:stretch/>
        </p:blipFill>
        <p:spPr>
          <a:xfrm>
            <a:off x="914400" y="8436693"/>
            <a:ext cx="8522220" cy="1083335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4" name="Google Shape;804;p61"/>
          <p:cNvPicPr preferRelativeResize="0"/>
          <p:nvPr/>
        </p:nvPicPr>
        <p:blipFill rotWithShape="1">
          <a:blip r:embed="rId6">
            <a:alphaModFix/>
          </a:blip>
          <a:srcRect l="28571" t="12566" r="29204" b="11132"/>
          <a:stretch/>
        </p:blipFill>
        <p:spPr>
          <a:xfrm>
            <a:off x="10551956" y="1305030"/>
            <a:ext cx="5297644" cy="65964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61"/>
          <p:cNvCxnSpPr>
            <a:stCxn id="803" idx="0"/>
            <a:endCxn id="804" idx="1"/>
          </p:cNvCxnSpPr>
          <p:nvPr/>
        </p:nvCxnSpPr>
        <p:spPr>
          <a:xfrm rot="5400000" flipH="1" flipV="1">
            <a:off x="5947006" y="3831743"/>
            <a:ext cx="3833454" cy="5376446"/>
          </a:xfrm>
          <a:prstGeom prst="bentConnector2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8D302A0-37BE-43D0-8CCD-00129365ECEC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0" name="Google Shape;81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2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52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13" name="Google Shape;813;p62"/>
          <p:cNvSpPr txBox="1"/>
          <p:nvPr/>
        </p:nvSpPr>
        <p:spPr>
          <a:xfrm>
            <a:off x="1219200" y="110550"/>
            <a:ext cx="411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결제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814" name="Google Shape;814;p62"/>
          <p:cNvPicPr preferRelativeResize="0"/>
          <p:nvPr/>
        </p:nvPicPr>
        <p:blipFill rotWithShape="1">
          <a:blip r:embed="rId5">
            <a:alphaModFix/>
          </a:blip>
          <a:srcRect t="634" r="3295"/>
          <a:stretch/>
        </p:blipFill>
        <p:spPr>
          <a:xfrm>
            <a:off x="228600" y="1125561"/>
            <a:ext cx="7794523" cy="8589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2"/>
          <p:cNvSpPr txBox="1"/>
          <p:nvPr/>
        </p:nvSpPr>
        <p:spPr>
          <a:xfrm>
            <a:off x="8331712" y="1125561"/>
            <a:ext cx="9647700" cy="85899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아임포트 API를 통해 결제 시도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성공 실패를 if문으로 구분 </a:t>
            </a: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결제에 성공하였다면 Ajax를 통해 컨트롤러에 다음 데이터들을 보냄</a:t>
            </a:r>
            <a:endParaRPr lang="en-US" altLang="ko-KR"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</a:pP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</a:t>
            </a:r>
            <a:r>
              <a:rPr lang="ko-KR" altLang="en-US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상품들의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상품번호, 색상, 사이즈, 수량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</a:t>
            </a:r>
            <a:r>
              <a:rPr lang="ko-KR" altLang="en-US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아임포트에서 발급 받은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구매자가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포인트 금액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결제된 금액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배송지 정보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장바구니목록에서 결제된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 일련번호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Google Shape;234;p24">
            <a:extLst>
              <a:ext uri="{FF2B5EF4-FFF2-40B4-BE49-F238E27FC236}">
                <a16:creationId xmlns:a16="http://schemas.microsoft.com/office/drawing/2014/main" id="{DE9D9BB8-0AD5-4216-AFDD-F9E6FD6AFC65}"/>
              </a:ext>
            </a:extLst>
          </p:cNvPr>
          <p:cNvSpPr/>
          <p:nvPr/>
        </p:nvSpPr>
        <p:spPr>
          <a:xfrm>
            <a:off x="1666568" y="1812747"/>
            <a:ext cx="4395019" cy="5001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07;p35">
            <a:extLst>
              <a:ext uri="{FF2B5EF4-FFF2-40B4-BE49-F238E27FC236}">
                <a16:creationId xmlns:a16="http://schemas.microsoft.com/office/drawing/2014/main" id="{D7D7F600-BB7C-40EF-B878-9DEDC74A3EAC}"/>
              </a:ext>
            </a:extLst>
          </p:cNvPr>
          <p:cNvSpPr/>
          <p:nvPr/>
        </p:nvSpPr>
        <p:spPr>
          <a:xfrm>
            <a:off x="7583930" y="5210288"/>
            <a:ext cx="1335584" cy="848084"/>
          </a:xfrm>
          <a:prstGeom prst="rightArrow">
            <a:avLst>
              <a:gd name="adj1" fmla="val 46825"/>
              <a:gd name="adj2" fmla="val 5158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C6166B7-85CE-46DD-818F-1A1EB28A4871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8E3595-5CFF-401A-ADFD-3288BD73D704}"/>
              </a:ext>
            </a:extLst>
          </p:cNvPr>
          <p:cNvSpPr/>
          <p:nvPr/>
        </p:nvSpPr>
        <p:spPr>
          <a:xfrm>
            <a:off x="437499" y="1226408"/>
            <a:ext cx="17098332" cy="6975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0C2936-8DD4-4F11-A923-7683D8D7466D}"/>
              </a:ext>
            </a:extLst>
          </p:cNvPr>
          <p:cNvSpPr/>
          <p:nvPr/>
        </p:nvSpPr>
        <p:spPr>
          <a:xfrm>
            <a:off x="6418860" y="1696064"/>
            <a:ext cx="9433200" cy="6975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820" name="Google Shape;82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3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53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23" name="Google Shape;823;p63"/>
          <p:cNvSpPr txBox="1"/>
          <p:nvPr/>
        </p:nvSpPr>
        <p:spPr>
          <a:xfrm>
            <a:off x="1219200" y="110550"/>
            <a:ext cx="411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결제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824" name="Google Shape;82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00" y="1696066"/>
            <a:ext cx="8485274" cy="707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7239" y="1696066"/>
            <a:ext cx="8288593" cy="6975926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3"/>
          <p:cNvSpPr txBox="1"/>
          <p:nvPr/>
        </p:nvSpPr>
        <p:spPr>
          <a:xfrm>
            <a:off x="437500" y="8671996"/>
            <a:ext cx="17098332" cy="795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성공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Ajax를 통해 전송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받은 데이터들을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트랜잭션을 위해 하나의 Service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메소드에서 일괄적으로 처리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Google Shape;234;p24">
            <a:extLst>
              <a:ext uri="{FF2B5EF4-FFF2-40B4-BE49-F238E27FC236}">
                <a16:creationId xmlns:a16="http://schemas.microsoft.com/office/drawing/2014/main" id="{7C85B1CE-EF4B-4056-871D-50DFEFC68CCF}"/>
              </a:ext>
            </a:extLst>
          </p:cNvPr>
          <p:cNvSpPr/>
          <p:nvPr/>
        </p:nvSpPr>
        <p:spPr>
          <a:xfrm>
            <a:off x="9424255" y="1637070"/>
            <a:ext cx="6501545" cy="300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4;p24">
            <a:extLst>
              <a:ext uri="{FF2B5EF4-FFF2-40B4-BE49-F238E27FC236}">
                <a16:creationId xmlns:a16="http://schemas.microsoft.com/office/drawing/2014/main" id="{9B149D69-C521-47B8-96B5-2BBDDA00238A}"/>
              </a:ext>
            </a:extLst>
          </p:cNvPr>
          <p:cNvSpPr/>
          <p:nvPr/>
        </p:nvSpPr>
        <p:spPr>
          <a:xfrm>
            <a:off x="938981" y="3004226"/>
            <a:ext cx="7086604" cy="4757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34;p24">
            <a:extLst>
              <a:ext uri="{FF2B5EF4-FFF2-40B4-BE49-F238E27FC236}">
                <a16:creationId xmlns:a16="http://schemas.microsoft.com/office/drawing/2014/main" id="{696943B9-2FE6-45FF-8C0D-A06861CFFF70}"/>
              </a:ext>
            </a:extLst>
          </p:cNvPr>
          <p:cNvSpPr/>
          <p:nvPr/>
        </p:nvSpPr>
        <p:spPr>
          <a:xfrm>
            <a:off x="9424256" y="5629412"/>
            <a:ext cx="6501544" cy="1877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4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54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34" name="Google Shape;834;p64"/>
          <p:cNvSpPr txBox="1"/>
          <p:nvPr/>
        </p:nvSpPr>
        <p:spPr>
          <a:xfrm>
            <a:off x="1219200" y="1105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주문조회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결제정보 상세조회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835" name="Google Shape;835;p64"/>
          <p:cNvPicPr preferRelativeResize="0"/>
          <p:nvPr/>
        </p:nvPicPr>
        <p:blipFill rotWithShape="1">
          <a:blip r:embed="rId5">
            <a:alphaModFix/>
          </a:blip>
          <a:srcRect l="958" b="11348"/>
          <a:stretch/>
        </p:blipFill>
        <p:spPr>
          <a:xfrm>
            <a:off x="5337985" y="756881"/>
            <a:ext cx="9908829" cy="8958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C66A722-71EC-40ED-9DB0-4FB79EA9CF79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40" name="Google Shape;84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5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55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43" name="Google Shape;843;p65"/>
          <p:cNvSpPr txBox="1"/>
          <p:nvPr/>
        </p:nvSpPr>
        <p:spPr>
          <a:xfrm>
            <a:off x="1219200" y="11055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주문조회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 _ 결제정보 상세조회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844" name="Google Shape;84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75" y="1034150"/>
            <a:ext cx="8898525" cy="8392913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5"/>
          <p:cNvSpPr txBox="1"/>
          <p:nvPr/>
        </p:nvSpPr>
        <p:spPr>
          <a:xfrm>
            <a:off x="9389475" y="1034150"/>
            <a:ext cx="8702176" cy="8392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주문에서 여러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상품이 존재 할 수 있으므로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정규화를 통해 불필요한 데이터의 중복 방지</a:t>
            </a: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주문의 </a:t>
            </a:r>
            <a:endParaRPr lang="en-US" altLang="ko-KR"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</a:pP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1)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구매자,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결제금액,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사용금액,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배송지정보, 처리상태, 주문날짜 </a:t>
            </a:r>
            <a:r>
              <a:rPr 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</a:p>
          <a:p>
            <a:pPr marR="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r>
              <a:rPr 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담고있는 테이블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R="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</a:pP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2)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주문에 대한 상품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담고있는 테이블로 나눔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Char char="•"/>
            </a:pP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담고있는 테이블은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상품테이블의 상품번호를 참조</a:t>
            </a: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Char char="•"/>
            </a:pP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Char char="•"/>
            </a:pPr>
            <a:r>
              <a:rPr 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주문상세내역에서 주문에 대한 각 정보와  각 구매 상품 목록의 상품 이름과 이미지를 보여주기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위하여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주문종합테이블,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주문상품테이블, 상품테이블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조인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뒤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ResultMap으로 한번에 데이터를 가져옴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808AA94-922D-4888-8AA0-BF28FD247457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50" name="Google Shape;85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66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56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53" name="Google Shape;853;p66"/>
          <p:cNvSpPr txBox="1"/>
          <p:nvPr/>
        </p:nvSpPr>
        <p:spPr>
          <a:xfrm>
            <a:off x="1219200" y="1105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환불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160316-4A4E-4049-B4B3-0B6707498098}"/>
              </a:ext>
            </a:extLst>
          </p:cNvPr>
          <p:cNvGrpSpPr/>
          <p:nvPr/>
        </p:nvGrpSpPr>
        <p:grpSpPr>
          <a:xfrm>
            <a:off x="2332703" y="1323219"/>
            <a:ext cx="13622593" cy="8289091"/>
            <a:chOff x="1219200" y="1134124"/>
            <a:chExt cx="13086735" cy="8289091"/>
          </a:xfrm>
        </p:grpSpPr>
        <p:pic>
          <p:nvPicPr>
            <p:cNvPr id="854" name="Google Shape;854;p66"/>
            <p:cNvPicPr preferRelativeResize="0"/>
            <p:nvPr/>
          </p:nvPicPr>
          <p:blipFill rotWithShape="1">
            <a:blip r:embed="rId5">
              <a:alphaModFix/>
            </a:blip>
            <a:srcRect l="5130" t="1278" r="7171"/>
            <a:stretch/>
          </p:blipFill>
          <p:spPr>
            <a:xfrm>
              <a:off x="1219201" y="1134124"/>
              <a:ext cx="13086734" cy="74199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Google Shape;855;p66"/>
            <p:cNvSpPr txBox="1"/>
            <p:nvPr/>
          </p:nvSpPr>
          <p:spPr>
            <a:xfrm>
              <a:off x="1219200" y="8488581"/>
              <a:ext cx="13086734" cy="9346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 리스트에서 처리상태가 </a:t>
              </a: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결제완료</a:t>
              </a:r>
              <a:r>
                <a:rPr lang="en-US" alt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상태</a:t>
              </a: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주문만 환불 가능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 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Google Shape;234;p24">
            <a:extLst>
              <a:ext uri="{FF2B5EF4-FFF2-40B4-BE49-F238E27FC236}">
                <a16:creationId xmlns:a16="http://schemas.microsoft.com/office/drawing/2014/main" id="{FE02856A-9F38-4CC2-A0B7-202CBACAA771}"/>
              </a:ext>
            </a:extLst>
          </p:cNvPr>
          <p:cNvSpPr/>
          <p:nvPr/>
        </p:nvSpPr>
        <p:spPr>
          <a:xfrm>
            <a:off x="2551472" y="1976281"/>
            <a:ext cx="13271090" cy="560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67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57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63" name="Google Shape;863;p67"/>
          <p:cNvSpPr txBox="1"/>
          <p:nvPr/>
        </p:nvSpPr>
        <p:spPr>
          <a:xfrm>
            <a:off x="1219200" y="1105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일일 / 주간통계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864" name="Google Shape;864;p67"/>
          <p:cNvPicPr preferRelativeResize="0"/>
          <p:nvPr/>
        </p:nvPicPr>
        <p:blipFill rotWithShape="1">
          <a:blip r:embed="rId5">
            <a:alphaModFix/>
          </a:blip>
          <a:srcRect l="2030" t="20371" r="1539" b="2592"/>
          <a:stretch/>
        </p:blipFill>
        <p:spPr>
          <a:xfrm>
            <a:off x="1219200" y="867549"/>
            <a:ext cx="15891387" cy="855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1634D6-2705-477D-AFA4-B9F0D35CE6A6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F12E3C-1541-487E-96E2-9A94F4D046D1}"/>
              </a:ext>
            </a:extLst>
          </p:cNvPr>
          <p:cNvSpPr/>
          <p:nvPr/>
        </p:nvSpPr>
        <p:spPr>
          <a:xfrm>
            <a:off x="1700211" y="1555200"/>
            <a:ext cx="14887574" cy="664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869" name="Google Shape;86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8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58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72" name="Google Shape;872;p68"/>
          <p:cNvSpPr txBox="1"/>
          <p:nvPr/>
        </p:nvSpPr>
        <p:spPr>
          <a:xfrm>
            <a:off x="1219200" y="11055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일일 / 주간통계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873" name="Google Shape;87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212" y="1932374"/>
            <a:ext cx="14887575" cy="5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68"/>
          <p:cNvSpPr txBox="1"/>
          <p:nvPr/>
        </p:nvSpPr>
        <p:spPr>
          <a:xfrm>
            <a:off x="1700212" y="7691863"/>
            <a:ext cx="14887574" cy="1735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1주일에 해당되는 날짜들의 각 판매금액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반복문을 통하여 리스트에 담음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현재날짜의 0시0분부터 현재시간 까지</a:t>
            </a:r>
            <a:r>
              <a:rPr 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주문횟수와 금액을 가져옴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Google Shape;234;p24">
            <a:extLst>
              <a:ext uri="{FF2B5EF4-FFF2-40B4-BE49-F238E27FC236}">
                <a16:creationId xmlns:a16="http://schemas.microsoft.com/office/drawing/2014/main" id="{E36E97CF-2BDC-4EF1-854F-1DF7616520EE}"/>
              </a:ext>
            </a:extLst>
          </p:cNvPr>
          <p:cNvSpPr/>
          <p:nvPr/>
        </p:nvSpPr>
        <p:spPr>
          <a:xfrm>
            <a:off x="2449461" y="2286000"/>
            <a:ext cx="8125134" cy="1592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4;p24">
            <a:extLst>
              <a:ext uri="{FF2B5EF4-FFF2-40B4-BE49-F238E27FC236}">
                <a16:creationId xmlns:a16="http://schemas.microsoft.com/office/drawing/2014/main" id="{D393A0B1-1108-4E22-8312-115D74C0FA86}"/>
              </a:ext>
            </a:extLst>
          </p:cNvPr>
          <p:cNvSpPr/>
          <p:nvPr/>
        </p:nvSpPr>
        <p:spPr>
          <a:xfrm>
            <a:off x="2402298" y="4796477"/>
            <a:ext cx="14071649" cy="955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9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59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82" name="Google Shape;882;p69"/>
          <p:cNvSpPr txBox="1"/>
          <p:nvPr/>
        </p:nvSpPr>
        <p:spPr>
          <a:xfrm>
            <a:off x="1219200" y="1105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TOP5 상품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883" name="Google Shape;883;p69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>
            <a:off x="228600" y="837208"/>
            <a:ext cx="9695571" cy="522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9"/>
          <p:cNvPicPr preferRelativeResize="0"/>
          <p:nvPr/>
        </p:nvPicPr>
        <p:blipFill rotWithShape="1">
          <a:blip r:embed="rId6">
            <a:alphaModFix/>
          </a:blip>
          <a:srcRect l="1471" t="2966" r="7115" b="8971"/>
          <a:stretch/>
        </p:blipFill>
        <p:spPr>
          <a:xfrm>
            <a:off x="3505200" y="1866900"/>
            <a:ext cx="14385929" cy="7580609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85" name="Google Shape;885;p69"/>
          <p:cNvCxnSpPr>
            <a:endCxn id="884" idx="1"/>
          </p:cNvCxnSpPr>
          <p:nvPr/>
        </p:nvCxnSpPr>
        <p:spPr>
          <a:xfrm rot="-5400000" flipH="1">
            <a:off x="901950" y="3053955"/>
            <a:ext cx="4139700" cy="1066800"/>
          </a:xfrm>
          <a:prstGeom prst="bentConnector2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86" name="Google Shape;886;p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6543" y="920895"/>
            <a:ext cx="6192826" cy="675321"/>
          </a:xfrm>
          <a:prstGeom prst="rect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3. E-R 다이어그램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322" y="702793"/>
            <a:ext cx="16185355" cy="898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2D06BA2-A94C-4264-A1A6-1216FE4C28A8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91" name="Google Shape;89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70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60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894" name="Google Shape;894;p70"/>
          <p:cNvSpPr txBox="1"/>
          <p:nvPr/>
        </p:nvSpPr>
        <p:spPr>
          <a:xfrm>
            <a:off x="1219200" y="11055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TOP5 상품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C807C6-56B1-4EC6-BBAF-D527B792EE41}"/>
              </a:ext>
            </a:extLst>
          </p:cNvPr>
          <p:cNvGrpSpPr/>
          <p:nvPr/>
        </p:nvGrpSpPr>
        <p:grpSpPr>
          <a:xfrm>
            <a:off x="1756652" y="1455034"/>
            <a:ext cx="14774695" cy="7972029"/>
            <a:chOff x="371899" y="1384366"/>
            <a:chExt cx="14774695" cy="79720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38DC4-B3E5-4250-B0D3-89B641ED0D84}"/>
                </a:ext>
              </a:extLst>
            </p:cNvPr>
            <p:cNvSpPr/>
            <p:nvPr/>
          </p:nvSpPr>
          <p:spPr>
            <a:xfrm>
              <a:off x="371899" y="1384366"/>
              <a:ext cx="14774694" cy="6702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ㅊ</a:t>
              </a:r>
              <a:endParaRPr lang="ko-KR" altLang="en-US" dirty="0"/>
            </a:p>
          </p:txBody>
        </p:sp>
        <p:pic>
          <p:nvPicPr>
            <p:cNvPr id="895" name="Google Shape;895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929" y="1698907"/>
              <a:ext cx="10884310" cy="5299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6" name="Google Shape;896;p70"/>
            <p:cNvSpPr txBox="1"/>
            <p:nvPr/>
          </p:nvSpPr>
          <p:spPr>
            <a:xfrm>
              <a:off x="371900" y="7313101"/>
              <a:ext cx="14774694" cy="20432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기간에서 가장 매출이 높은 상품</a:t>
              </a:r>
              <a:r>
                <a:rPr lang="en-US" alt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5개의 매출금액과 수량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가져옴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데이터의 정확성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위해 기간의 시작</a:t>
              </a:r>
              <a:r>
                <a:rPr lang="en-US" alt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날짜와 종료</a:t>
              </a:r>
              <a:r>
                <a:rPr lang="en-US" alt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날짜를 문자열로 변환시킨</a:t>
              </a:r>
              <a:r>
                <a:rPr lang="en-US" alt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뒤 문자열 연결 연산자 활용하여 </a:t>
              </a: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시작날짜는 0시0분0초</a:t>
              </a:r>
              <a:r>
                <a:rPr lang="ko-KR" altLang="en-US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종료날짜는 오후 11시 59분 59초로 변경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Google Shape;234;p24">
            <a:extLst>
              <a:ext uri="{FF2B5EF4-FFF2-40B4-BE49-F238E27FC236}">
                <a16:creationId xmlns:a16="http://schemas.microsoft.com/office/drawing/2014/main" id="{40E61165-454B-42AB-A8CC-A2CE5978CDC0}"/>
              </a:ext>
            </a:extLst>
          </p:cNvPr>
          <p:cNvSpPr/>
          <p:nvPr/>
        </p:nvSpPr>
        <p:spPr>
          <a:xfrm>
            <a:off x="2921409" y="4534559"/>
            <a:ext cx="9142772" cy="60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F20657-BE13-48D4-9DD0-91E78AA332D5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01" name="Google Shape;90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1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61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04" name="Google Shape;904;p71"/>
          <p:cNvSpPr txBox="1"/>
          <p:nvPr/>
        </p:nvSpPr>
        <p:spPr>
          <a:xfrm>
            <a:off x="1219200" y="1105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상품등록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302E5E-2CF5-4495-B5F3-F819BC10D0A1}"/>
              </a:ext>
            </a:extLst>
          </p:cNvPr>
          <p:cNvSpPr/>
          <p:nvPr/>
        </p:nvSpPr>
        <p:spPr>
          <a:xfrm>
            <a:off x="304796" y="1086724"/>
            <a:ext cx="17678406" cy="7548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905" name="Google Shape;905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797" y="1086727"/>
            <a:ext cx="10772124" cy="61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71"/>
          <p:cNvPicPr preferRelativeResize="0"/>
          <p:nvPr/>
        </p:nvPicPr>
        <p:blipFill rotWithShape="1">
          <a:blip r:embed="rId6">
            <a:alphaModFix/>
          </a:blip>
          <a:srcRect l="4339" t="72780" r="12570" b="1481"/>
          <a:stretch/>
        </p:blipFill>
        <p:spPr>
          <a:xfrm>
            <a:off x="457196" y="7023450"/>
            <a:ext cx="9925669" cy="161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3806" y="1639363"/>
            <a:ext cx="6906283" cy="270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13806" y="4644720"/>
            <a:ext cx="7069396" cy="2968977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71"/>
          <p:cNvSpPr txBox="1"/>
          <p:nvPr/>
        </p:nvSpPr>
        <p:spPr>
          <a:xfrm>
            <a:off x="304804" y="8634888"/>
            <a:ext cx="17678397" cy="853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카테고리선택에서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  카테고리를 선택할 때마다 그에 맞는 소분류 카테고리를 Ajax로 가져와서 동적으로 </a:t>
            </a:r>
            <a:r>
              <a:rPr lang="ko-KR" sz="20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Option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목록을 변화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시킴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Google Shape;234;p24">
            <a:extLst>
              <a:ext uri="{FF2B5EF4-FFF2-40B4-BE49-F238E27FC236}">
                <a16:creationId xmlns:a16="http://schemas.microsoft.com/office/drawing/2014/main" id="{06E06700-F577-4921-BC7C-F2289E2B8AD4}"/>
              </a:ext>
            </a:extLst>
          </p:cNvPr>
          <p:cNvSpPr/>
          <p:nvPr/>
        </p:nvSpPr>
        <p:spPr>
          <a:xfrm>
            <a:off x="11381718" y="2153361"/>
            <a:ext cx="6478580" cy="60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34;p24">
            <a:extLst>
              <a:ext uri="{FF2B5EF4-FFF2-40B4-BE49-F238E27FC236}">
                <a16:creationId xmlns:a16="http://schemas.microsoft.com/office/drawing/2014/main" id="{729E697D-6530-4B73-8B39-3B1DC24CEACB}"/>
              </a:ext>
            </a:extLst>
          </p:cNvPr>
          <p:cNvSpPr/>
          <p:nvPr/>
        </p:nvSpPr>
        <p:spPr>
          <a:xfrm>
            <a:off x="520322" y="7634318"/>
            <a:ext cx="2743988" cy="433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D3BAF18-07C5-447B-8C7E-645E3D8D443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264310" y="7850842"/>
            <a:ext cx="6032093" cy="78404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72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62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17" name="Google Shape;917;p72"/>
          <p:cNvSpPr txBox="1"/>
          <p:nvPr/>
        </p:nvSpPr>
        <p:spPr>
          <a:xfrm>
            <a:off x="1219200" y="1105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상품등록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918" name="Google Shape;918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88" y="1455279"/>
            <a:ext cx="15499759" cy="737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3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63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26" name="Google Shape;926;p73"/>
          <p:cNvSpPr txBox="1"/>
          <p:nvPr/>
        </p:nvSpPr>
        <p:spPr>
          <a:xfrm>
            <a:off x="1219200" y="1105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주문관리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927" name="Google Shape;927;p73"/>
          <p:cNvPicPr preferRelativeResize="0"/>
          <p:nvPr/>
        </p:nvPicPr>
        <p:blipFill rotWithShape="1">
          <a:blip r:embed="rId5">
            <a:alphaModFix/>
          </a:blip>
          <a:srcRect l="2309" t="15925" r="3226" b="12963"/>
          <a:stretch/>
        </p:blipFill>
        <p:spPr>
          <a:xfrm>
            <a:off x="609600" y="1129605"/>
            <a:ext cx="17226301" cy="802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F2FC3C2-33AC-43F7-9541-B6576883EF8E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32" name="Google Shape;93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4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64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35" name="Google Shape;935;p74"/>
          <p:cNvSpPr txBox="1"/>
          <p:nvPr/>
        </p:nvSpPr>
        <p:spPr>
          <a:xfrm>
            <a:off x="1219200" y="11055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주문관리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936" name="Google Shape;93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1944" y="1692974"/>
            <a:ext cx="13644111" cy="5723668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74"/>
          <p:cNvSpPr txBox="1"/>
          <p:nvPr/>
        </p:nvSpPr>
        <p:spPr>
          <a:xfrm>
            <a:off x="2321943" y="7416642"/>
            <a:ext cx="13644110" cy="1374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관리자가 주문의 처리상태를 바꿀 수 있음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바꾼 주문의 처리 상태가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구매확정일 경우 주문 결제금액의 10%를 구매자에게 적립금으로 전환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해줌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Google Shape;234;p24">
            <a:extLst>
              <a:ext uri="{FF2B5EF4-FFF2-40B4-BE49-F238E27FC236}">
                <a16:creationId xmlns:a16="http://schemas.microsoft.com/office/drawing/2014/main" id="{EFE87DDB-5F8A-4EB7-861B-BC11CB5CCAC8}"/>
              </a:ext>
            </a:extLst>
          </p:cNvPr>
          <p:cNvSpPr/>
          <p:nvPr/>
        </p:nvSpPr>
        <p:spPr>
          <a:xfrm>
            <a:off x="3312506" y="3229993"/>
            <a:ext cx="8648436" cy="2138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75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65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45" name="Google Shape;945;p75"/>
          <p:cNvSpPr txBox="1"/>
          <p:nvPr/>
        </p:nvSpPr>
        <p:spPr>
          <a:xfrm>
            <a:off x="1219200" y="1105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회원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946" name="Google Shape;946;p75"/>
          <p:cNvPicPr preferRelativeResize="0"/>
          <p:nvPr/>
        </p:nvPicPr>
        <p:blipFill rotWithShape="1">
          <a:blip r:embed="rId5">
            <a:alphaModFix/>
          </a:blip>
          <a:srcRect r="16431" b="36289"/>
          <a:stretch/>
        </p:blipFill>
        <p:spPr>
          <a:xfrm>
            <a:off x="726854" y="1681317"/>
            <a:ext cx="16834291" cy="654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26C86B9-0882-4056-A33D-E7EE42D41F59}"/>
              </a:ext>
            </a:extLst>
          </p:cNvPr>
          <p:cNvSpPr/>
          <p:nvPr/>
        </p:nvSpPr>
        <p:spPr>
          <a:xfrm>
            <a:off x="10272714" y="0"/>
            <a:ext cx="8015288" cy="9715497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1" name="Google Shape;95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6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66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54" name="Google Shape;954;p76"/>
          <p:cNvSpPr txBox="1"/>
          <p:nvPr/>
        </p:nvSpPr>
        <p:spPr>
          <a:xfrm>
            <a:off x="1219200" y="11055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en-US" altLang="ko-KR" sz="24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SMS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955" name="Google Shape;95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04" y="1158565"/>
            <a:ext cx="9736395" cy="796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68472" y="1778815"/>
            <a:ext cx="7620424" cy="64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4;p24">
            <a:extLst>
              <a:ext uri="{FF2B5EF4-FFF2-40B4-BE49-F238E27FC236}">
                <a16:creationId xmlns:a16="http://schemas.microsoft.com/office/drawing/2014/main" id="{6B8D9353-7E2B-495A-9700-E0D412C1CF2B}"/>
              </a:ext>
            </a:extLst>
          </p:cNvPr>
          <p:cNvSpPr/>
          <p:nvPr/>
        </p:nvSpPr>
        <p:spPr>
          <a:xfrm>
            <a:off x="11365125" y="3141502"/>
            <a:ext cx="6524669" cy="2861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B90807F-A798-4A97-9568-036D2AB9A4BB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61" name="Google Shape;96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77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67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64" name="Google Shape;964;p77"/>
          <p:cNvSpPr txBox="1"/>
          <p:nvPr/>
        </p:nvSpPr>
        <p:spPr>
          <a:xfrm>
            <a:off x="1219200" y="11055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en-US" altLang="ko-KR" sz="2400" b="0" i="0" u="none" strike="noStrike" cap="none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SMS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3DF860-A5B7-4B27-8C5C-E156EE001ED8}"/>
              </a:ext>
            </a:extLst>
          </p:cNvPr>
          <p:cNvGrpSpPr/>
          <p:nvPr/>
        </p:nvGrpSpPr>
        <p:grpSpPr>
          <a:xfrm>
            <a:off x="730560" y="1180338"/>
            <a:ext cx="16826880" cy="8483568"/>
            <a:chOff x="302127" y="1315195"/>
            <a:chExt cx="16826880" cy="84835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10BA8CA-5B36-499F-845C-4765681192FA}"/>
                </a:ext>
              </a:extLst>
            </p:cNvPr>
            <p:cNvSpPr/>
            <p:nvPr/>
          </p:nvSpPr>
          <p:spPr>
            <a:xfrm>
              <a:off x="9498943" y="1315195"/>
              <a:ext cx="7630064" cy="7656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ㅊ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440F15-6157-4ABC-AB7B-6FE5087451EC}"/>
                </a:ext>
              </a:extLst>
            </p:cNvPr>
            <p:cNvSpPr/>
            <p:nvPr/>
          </p:nvSpPr>
          <p:spPr>
            <a:xfrm>
              <a:off x="346825" y="1315197"/>
              <a:ext cx="9284401" cy="7331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ㅊ</a:t>
              </a:r>
              <a:endParaRPr lang="ko-KR" altLang="en-US" dirty="0"/>
            </a:p>
          </p:txBody>
        </p:sp>
        <p:pic>
          <p:nvPicPr>
            <p:cNvPr id="965" name="Google Shape;965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2128" y="1315195"/>
              <a:ext cx="9329098" cy="764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77"/>
            <p:cNvPicPr preferRelativeResize="0"/>
            <p:nvPr/>
          </p:nvPicPr>
          <p:blipFill rotWithShape="1">
            <a:blip r:embed="rId6">
              <a:alphaModFix/>
            </a:blip>
            <a:srcRect b="14091"/>
            <a:stretch/>
          </p:blipFill>
          <p:spPr>
            <a:xfrm>
              <a:off x="10375000" y="3865657"/>
              <a:ext cx="6617600" cy="5237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" name="Google Shape;967;p7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375000" y="1464462"/>
              <a:ext cx="6617600" cy="225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234;p24">
              <a:extLst>
                <a:ext uri="{FF2B5EF4-FFF2-40B4-BE49-F238E27FC236}">
                  <a16:creationId xmlns:a16="http://schemas.microsoft.com/office/drawing/2014/main" id="{768FBA82-99FD-4A30-A9F1-A5F453ACA510}"/>
                </a:ext>
              </a:extLst>
            </p:cNvPr>
            <p:cNvSpPr/>
            <p:nvPr/>
          </p:nvSpPr>
          <p:spPr>
            <a:xfrm>
              <a:off x="850506" y="2286095"/>
              <a:ext cx="8648436" cy="24776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09;p71">
              <a:extLst>
                <a:ext uri="{FF2B5EF4-FFF2-40B4-BE49-F238E27FC236}">
                  <a16:creationId xmlns:a16="http://schemas.microsoft.com/office/drawing/2014/main" id="{16347607-EA40-406A-B684-4CB64DEF0169}"/>
                </a:ext>
              </a:extLst>
            </p:cNvPr>
            <p:cNvSpPr txBox="1"/>
            <p:nvPr/>
          </p:nvSpPr>
          <p:spPr>
            <a:xfrm>
              <a:off x="302127" y="8944942"/>
              <a:ext cx="16826880" cy="8538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en-US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Coolsms API </a:t>
              </a:r>
              <a:r>
                <a:rPr lang="ko-KR" altLang="en-US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Google Shape;407;p35">
            <a:extLst>
              <a:ext uri="{FF2B5EF4-FFF2-40B4-BE49-F238E27FC236}">
                <a16:creationId xmlns:a16="http://schemas.microsoft.com/office/drawing/2014/main" id="{3F127ED8-2B36-4A2C-AE66-642D4719806B}"/>
              </a:ext>
            </a:extLst>
          </p:cNvPr>
          <p:cNvSpPr/>
          <p:nvPr/>
        </p:nvSpPr>
        <p:spPr>
          <a:xfrm>
            <a:off x="9973718" y="5872644"/>
            <a:ext cx="783373" cy="646331"/>
          </a:xfrm>
          <a:prstGeom prst="rightArrow">
            <a:avLst>
              <a:gd name="adj1" fmla="val 46825"/>
              <a:gd name="adj2" fmla="val 5158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D43030-651A-4280-8F74-70E4DEFFA56C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5AFECA-ADF2-4F54-BB3B-9F99D5B7631B}"/>
              </a:ext>
            </a:extLst>
          </p:cNvPr>
          <p:cNvSpPr/>
          <p:nvPr/>
        </p:nvSpPr>
        <p:spPr>
          <a:xfrm>
            <a:off x="188198" y="1471998"/>
            <a:ext cx="10238998" cy="8140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972" name="Google Shape;972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78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68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75" name="Google Shape;975;p78"/>
          <p:cNvSpPr txBox="1"/>
          <p:nvPr/>
        </p:nvSpPr>
        <p:spPr>
          <a:xfrm>
            <a:off x="1219200" y="1105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관리자 </a:t>
            </a:r>
            <a:r>
              <a:rPr lang="ko-KR" sz="2400" b="0" i="0" u="none" strike="noStrike" cap="none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_ 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메인사진 관리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977" name="Google Shape;977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15400" y="1471999"/>
            <a:ext cx="7484401" cy="297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15400" y="4444735"/>
            <a:ext cx="7484401" cy="3201052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8"/>
          <p:cNvSpPr txBox="1"/>
          <p:nvPr/>
        </p:nvSpPr>
        <p:spPr>
          <a:xfrm>
            <a:off x="10615398" y="7645786"/>
            <a:ext cx="7484401" cy="1966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업로드시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readAsDataURL을 통한 이미지 미리보기 제공</a:t>
            </a:r>
            <a:endParaRPr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CDN 라이브러리로 이미지 드래그 이벤트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사진의 인덱스순서를 변경시킴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80" name="Google Shape;980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935" y="2602164"/>
            <a:ext cx="9837264" cy="137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메인사진">
            <a:hlinkClick r:id="" action="ppaction://media"/>
            <a:extLst>
              <a:ext uri="{FF2B5EF4-FFF2-40B4-BE49-F238E27FC236}">
                <a16:creationId xmlns:a16="http://schemas.microsoft.com/office/drawing/2014/main" id="{D0A53A34-D9A2-417E-AA9E-4302642CE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4005" t="25313" r="13403" b="10763"/>
          <a:stretch/>
        </p:blipFill>
        <p:spPr>
          <a:xfrm>
            <a:off x="376400" y="4288142"/>
            <a:ext cx="10050799" cy="5324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E12F2ED-C80C-469D-9BDE-D401E81D9E53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85" name="Google Shape;98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79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69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988" name="Google Shape;988;p79"/>
          <p:cNvSpPr txBox="1"/>
          <p:nvPr/>
        </p:nvSpPr>
        <p:spPr>
          <a:xfrm>
            <a:off x="1219200" y="11055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인터셉터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_ 관리자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DEB7CF-8115-4803-995C-38AB417E54C5}"/>
              </a:ext>
            </a:extLst>
          </p:cNvPr>
          <p:cNvGrpSpPr/>
          <p:nvPr/>
        </p:nvGrpSpPr>
        <p:grpSpPr>
          <a:xfrm>
            <a:off x="540544" y="1432940"/>
            <a:ext cx="17201051" cy="7994123"/>
            <a:chOff x="531847" y="1869566"/>
            <a:chExt cx="17201051" cy="799412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4287E5-A05B-4770-86E6-E40FA6A6E033}"/>
                </a:ext>
              </a:extLst>
            </p:cNvPr>
            <p:cNvSpPr/>
            <p:nvPr/>
          </p:nvSpPr>
          <p:spPr>
            <a:xfrm>
              <a:off x="537183" y="1869566"/>
              <a:ext cx="17190380" cy="6547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ㅊ</a:t>
              </a:r>
              <a:endParaRPr lang="ko-KR" altLang="en-US" dirty="0"/>
            </a:p>
          </p:txBody>
        </p:sp>
        <p:pic>
          <p:nvPicPr>
            <p:cNvPr id="990" name="Google Shape;990;p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0437" y="2222235"/>
              <a:ext cx="9546416" cy="619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1" name="Google Shape;991;p79"/>
            <p:cNvSpPr txBox="1"/>
            <p:nvPr/>
          </p:nvSpPr>
          <p:spPr>
            <a:xfrm>
              <a:off x="531847" y="8323032"/>
              <a:ext cx="17195716" cy="15406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관리자와 일반사용자 구분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하는 컬럼을 활용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관리자가 아니면 관리자</a:t>
              </a:r>
              <a:r>
                <a:rPr lang="en-US" alt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페이지에 접근 못</a:t>
              </a:r>
              <a:r>
                <a:rPr lang="en-US" alt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2000" dirty="0">
                  <a:solidFill>
                    <a:srgbClr val="37373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하게함</a:t>
              </a:r>
              <a:endParaRPr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92" name="Google Shape;992;p7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054188" y="2222235"/>
              <a:ext cx="7678710" cy="372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79"/>
            <p:cNvPicPr preferRelativeResize="0"/>
            <p:nvPr/>
          </p:nvPicPr>
          <p:blipFill rotWithShape="1">
            <a:blip r:embed="rId7">
              <a:alphaModFix/>
            </a:blip>
            <a:srcRect l="58168" t="24378"/>
            <a:stretch/>
          </p:blipFill>
          <p:spPr>
            <a:xfrm>
              <a:off x="9773969" y="7343711"/>
              <a:ext cx="7678710" cy="2175872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13" name="Google Shape;234;p24">
            <a:extLst>
              <a:ext uri="{FF2B5EF4-FFF2-40B4-BE49-F238E27FC236}">
                <a16:creationId xmlns:a16="http://schemas.microsoft.com/office/drawing/2014/main" id="{6AFE5AF7-841E-47F4-AD03-F534E456444E}"/>
              </a:ext>
            </a:extLst>
          </p:cNvPr>
          <p:cNvSpPr/>
          <p:nvPr/>
        </p:nvSpPr>
        <p:spPr>
          <a:xfrm>
            <a:off x="1141509" y="4370997"/>
            <a:ext cx="4920078" cy="728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07;p35">
            <a:extLst>
              <a:ext uri="{FF2B5EF4-FFF2-40B4-BE49-F238E27FC236}">
                <a16:creationId xmlns:a16="http://schemas.microsoft.com/office/drawing/2014/main" id="{9ED12031-0E5F-4B51-B247-57E667F2BE55}"/>
              </a:ext>
            </a:extLst>
          </p:cNvPr>
          <p:cNvSpPr/>
          <p:nvPr/>
        </p:nvSpPr>
        <p:spPr>
          <a:xfrm rot="5400000">
            <a:off x="13187388" y="6069407"/>
            <a:ext cx="783373" cy="646331"/>
          </a:xfrm>
          <a:prstGeom prst="rightArrow">
            <a:avLst>
              <a:gd name="adj1" fmla="val 46825"/>
              <a:gd name="adj2" fmla="val 5158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7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4. 역할 분담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3697" y="561410"/>
            <a:ext cx="13680606" cy="380016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2151297" y="4706699"/>
            <a:ext cx="2989079" cy="461665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이현욱_Leader</a:t>
            </a:r>
            <a:endParaRPr sz="24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13196806" y="4706698"/>
            <a:ext cx="2989079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현수빈</a:t>
            </a:r>
            <a:endParaRPr sz="24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037497" y="4706699"/>
            <a:ext cx="2989079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길경빈</a:t>
            </a:r>
            <a:endParaRPr sz="2400" b="1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9542697" y="4706699"/>
            <a:ext cx="2989079" cy="4616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윤진우</a:t>
            </a:r>
            <a:endParaRPr sz="2400" b="1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2115011" y="5300935"/>
            <a:ext cx="3474539" cy="420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ERD 설계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상품 관리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장바구니 및 주문/환불 기능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배송주소록 관리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상품통계, 매출통계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회원 및 주문관리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메인 슬라이드 관리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API(결제, 그래프, SMS)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Interceptor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6037497" y="5299231"/>
            <a:ext cx="3025365" cy="28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Header &amp; Footer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메인 슬라이드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아이디 및 비밀번호 찾기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마이페이지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관리자 페이지 Front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Font – Google Fonts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9510809" y="5294633"/>
            <a:ext cx="3603479" cy="2362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로그인 페이지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상품후기 페이지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상품후기 댓글 페이지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상품후기 모아 보기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회원정보 수정 및 삭제</a:t>
            </a:r>
            <a:endParaRPr sz="200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3196806" y="5294633"/>
            <a:ext cx="3603479" cy="28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회원가입 페이지</a:t>
            </a:r>
            <a:endParaRPr sz="2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도로명 주소 API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이메일 인증 API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문의 게시판</a:t>
            </a:r>
            <a:endParaRPr sz="2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내가 쓴 문의글 모아 보기</a:t>
            </a:r>
            <a:endParaRPr sz="2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dirty="0" err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Transaction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936C3E4-4DFA-423E-8263-21F7DA35AD2A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6C151-5C06-421C-831C-625FCEDC8D69}"/>
              </a:ext>
            </a:extLst>
          </p:cNvPr>
          <p:cNvSpPr/>
          <p:nvPr/>
        </p:nvSpPr>
        <p:spPr>
          <a:xfrm>
            <a:off x="339212" y="1238425"/>
            <a:ext cx="17190380" cy="65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7" name="Google Shape;99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80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70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1000" name="Google Shape;1000;p80"/>
          <p:cNvSpPr txBox="1"/>
          <p:nvPr/>
        </p:nvSpPr>
        <p:spPr>
          <a:xfrm>
            <a:off x="1219200" y="11055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인터셉터</a:t>
            </a:r>
            <a:r>
              <a:rPr lang="ko-KR" sz="240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_ 특정 사용자</a:t>
            </a:r>
            <a:endParaRPr sz="360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1001" name="Google Shape;1001;p80"/>
          <p:cNvSpPr txBox="1"/>
          <p:nvPr/>
        </p:nvSpPr>
        <p:spPr>
          <a:xfrm>
            <a:off x="339210" y="7760581"/>
            <a:ext cx="17190380" cy="1602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게시글의 수정은 해당 게시글의 작성자만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가능해야</a:t>
            </a:r>
            <a:r>
              <a:rPr lang="en-US" alt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400"/>
              <a:buChar char="•"/>
            </a:pPr>
            <a:r>
              <a:rPr lang="ko-KR" sz="20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 했더라도 해당 글의 작성자가 아니면 인터셉터로 가로챔</a:t>
            </a:r>
            <a:endParaRPr sz="20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03" name="Google Shape;1003;p80"/>
          <p:cNvPicPr preferRelativeResize="0"/>
          <p:nvPr/>
        </p:nvPicPr>
        <p:blipFill rotWithShape="1">
          <a:blip r:embed="rId5">
            <a:alphaModFix/>
          </a:blip>
          <a:srcRect l="596"/>
          <a:stretch/>
        </p:blipFill>
        <p:spPr>
          <a:xfrm>
            <a:off x="339211" y="1357057"/>
            <a:ext cx="9955161" cy="641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5550" y="1238423"/>
            <a:ext cx="7298628" cy="430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80"/>
          <p:cNvPicPr preferRelativeResize="0"/>
          <p:nvPr/>
        </p:nvPicPr>
        <p:blipFill rotWithShape="1">
          <a:blip r:embed="rId7">
            <a:alphaModFix/>
          </a:blip>
          <a:srcRect l="57979" t="22161"/>
          <a:stretch/>
        </p:blipFill>
        <p:spPr>
          <a:xfrm>
            <a:off x="9831997" y="6582587"/>
            <a:ext cx="7414042" cy="185353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Google Shape;407;p35">
            <a:extLst>
              <a:ext uri="{FF2B5EF4-FFF2-40B4-BE49-F238E27FC236}">
                <a16:creationId xmlns:a16="http://schemas.microsoft.com/office/drawing/2014/main" id="{8AF3230B-4D99-4191-BCFD-5C80E11E5E78}"/>
              </a:ext>
            </a:extLst>
          </p:cNvPr>
          <p:cNvSpPr/>
          <p:nvPr/>
        </p:nvSpPr>
        <p:spPr>
          <a:xfrm rot="5400000">
            <a:off x="13147331" y="5777524"/>
            <a:ext cx="783373" cy="646331"/>
          </a:xfrm>
          <a:prstGeom prst="rightArrow">
            <a:avLst>
              <a:gd name="adj1" fmla="val 46825"/>
              <a:gd name="adj2" fmla="val 5158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34;p24">
            <a:extLst>
              <a:ext uri="{FF2B5EF4-FFF2-40B4-BE49-F238E27FC236}">
                <a16:creationId xmlns:a16="http://schemas.microsoft.com/office/drawing/2014/main" id="{19C40200-1943-4D73-AB00-39A983D5B711}"/>
              </a:ext>
            </a:extLst>
          </p:cNvPr>
          <p:cNvSpPr/>
          <p:nvPr/>
        </p:nvSpPr>
        <p:spPr>
          <a:xfrm>
            <a:off x="1465974" y="6038354"/>
            <a:ext cx="4285897" cy="834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936C3E4-4DFA-423E-8263-21F7DA35AD2A}"/>
              </a:ext>
            </a:extLst>
          </p:cNvPr>
          <p:cNvSpPr/>
          <p:nvPr/>
        </p:nvSpPr>
        <p:spPr>
          <a:xfrm>
            <a:off x="0" y="859937"/>
            <a:ext cx="18288002" cy="885556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46C151-5C06-421C-831C-625FCEDC8D69}"/>
              </a:ext>
            </a:extLst>
          </p:cNvPr>
          <p:cNvSpPr/>
          <p:nvPr/>
        </p:nvSpPr>
        <p:spPr>
          <a:xfrm>
            <a:off x="339212" y="1238424"/>
            <a:ext cx="17190380" cy="837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7" name="Google Shape;99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0" cy="5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80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71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1000" name="Google Shape;1000;p80"/>
          <p:cNvSpPr txBox="1"/>
          <p:nvPr/>
        </p:nvSpPr>
        <p:spPr>
          <a:xfrm>
            <a:off x="1219200" y="11055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에러페이지</a:t>
            </a:r>
            <a:endParaRPr sz="3600" dirty="0">
              <a:solidFill>
                <a:srgbClr val="373737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9272E0-6CED-41CD-A9F5-56984E784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19" r="27903" b="6573"/>
          <a:stretch/>
        </p:blipFill>
        <p:spPr>
          <a:xfrm>
            <a:off x="339208" y="1238423"/>
            <a:ext cx="8756839" cy="83738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B752E8-2772-4974-8561-A6E231572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644" y="1973871"/>
            <a:ext cx="8414948" cy="30203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A0C609-CD6B-49F2-9DF4-C482D96DFA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6" b="16750"/>
          <a:stretch/>
        </p:blipFill>
        <p:spPr>
          <a:xfrm>
            <a:off x="9353740" y="5328295"/>
            <a:ext cx="7799594" cy="3720281"/>
          </a:xfrm>
          <a:prstGeom prst="rect">
            <a:avLst/>
          </a:prstGeom>
        </p:spPr>
      </p:pic>
      <p:sp>
        <p:nvSpPr>
          <p:cNvPr id="17" name="Google Shape;234;p24">
            <a:extLst>
              <a:ext uri="{FF2B5EF4-FFF2-40B4-BE49-F238E27FC236}">
                <a16:creationId xmlns:a16="http://schemas.microsoft.com/office/drawing/2014/main" id="{0492F543-B44F-4280-B5B9-C115A70E3A65}"/>
              </a:ext>
            </a:extLst>
          </p:cNvPr>
          <p:cNvSpPr/>
          <p:nvPr/>
        </p:nvSpPr>
        <p:spPr>
          <a:xfrm>
            <a:off x="9792847" y="6628289"/>
            <a:ext cx="7360487" cy="701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34;p24">
            <a:extLst>
              <a:ext uri="{FF2B5EF4-FFF2-40B4-BE49-F238E27FC236}">
                <a16:creationId xmlns:a16="http://schemas.microsoft.com/office/drawing/2014/main" id="{8A0CDC9A-CA95-4827-AD82-5DB490BBB2DE}"/>
              </a:ext>
            </a:extLst>
          </p:cNvPr>
          <p:cNvSpPr/>
          <p:nvPr/>
        </p:nvSpPr>
        <p:spPr>
          <a:xfrm>
            <a:off x="9413642" y="2100535"/>
            <a:ext cx="7739692" cy="1217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07;p35">
            <a:extLst>
              <a:ext uri="{FF2B5EF4-FFF2-40B4-BE49-F238E27FC236}">
                <a16:creationId xmlns:a16="http://schemas.microsoft.com/office/drawing/2014/main" id="{7CACE2E1-729C-4459-9AE0-BC6DC40127C4}"/>
              </a:ext>
            </a:extLst>
          </p:cNvPr>
          <p:cNvSpPr/>
          <p:nvPr/>
        </p:nvSpPr>
        <p:spPr>
          <a:xfrm>
            <a:off x="8468975" y="3621923"/>
            <a:ext cx="783373" cy="646331"/>
          </a:xfrm>
          <a:prstGeom prst="rightArrow">
            <a:avLst>
              <a:gd name="adj1" fmla="val 46825"/>
              <a:gd name="adj2" fmla="val 5158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694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9130905" y="1830579"/>
            <a:ext cx="26190" cy="659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82"/>
          <p:cNvSpPr txBox="1"/>
          <p:nvPr/>
        </p:nvSpPr>
        <p:spPr>
          <a:xfrm>
            <a:off x="7239000" y="4061717"/>
            <a:ext cx="3810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ko-KR" sz="5400" b="0" i="0" u="none" strike="noStrike" cap="none" dirty="0">
                <a:solidFill>
                  <a:srgbClr val="FFFFFF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sym typeface="Arial"/>
              </a:rPr>
              <a:t>결론</a:t>
            </a:r>
            <a:endParaRPr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83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73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1033" name="Google Shape;1033;p83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개선점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Google Shape;826;p63">
            <a:extLst>
              <a:ext uri="{FF2B5EF4-FFF2-40B4-BE49-F238E27FC236}">
                <a16:creationId xmlns:a16="http://schemas.microsoft.com/office/drawing/2014/main" id="{0774A73A-97C2-4527-82AF-3D5F2B499517}"/>
              </a:ext>
            </a:extLst>
          </p:cNvPr>
          <p:cNvSpPr txBox="1"/>
          <p:nvPr/>
        </p:nvSpPr>
        <p:spPr>
          <a:xfrm>
            <a:off x="1219200" y="2321485"/>
            <a:ext cx="5837938" cy="165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리뷰게시판 </a:t>
            </a:r>
            <a:r>
              <a:rPr lang="en-US" altLang="ko-KR" sz="28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</a:t>
            </a:r>
            <a:r>
              <a:rPr lang="ko-KR" altLang="en-US" sz="28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변경</a:t>
            </a:r>
            <a:endParaRPr lang="en-US" altLang="ko-KR" sz="2800" dirty="0">
              <a:solidFill>
                <a:srgbClr val="37373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37373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주문로직 코드구조 개선</a:t>
            </a:r>
            <a:endParaRPr sz="28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9130905" y="1830579"/>
            <a:ext cx="26190" cy="659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84"/>
          <p:cNvSpPr txBox="1"/>
          <p:nvPr/>
        </p:nvSpPr>
        <p:spPr>
          <a:xfrm>
            <a:off x="2209800" y="2109823"/>
            <a:ext cx="787242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84"/>
          <p:cNvSpPr txBox="1"/>
          <p:nvPr/>
        </p:nvSpPr>
        <p:spPr>
          <a:xfrm>
            <a:off x="7086600" y="4049220"/>
            <a:ext cx="4114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ko-KR" sz="5400" dirty="0">
                <a:solidFill>
                  <a:srgbClr val="FFFFFF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sym typeface="Arial"/>
              </a:rPr>
              <a:t>프로그램 시연</a:t>
            </a:r>
            <a:endParaRPr sz="5400" b="0" i="0" u="none" strike="noStrike" cap="none" dirty="0">
              <a:solidFill>
                <a:srgbClr val="FFFFFF"/>
              </a:solidFill>
              <a:latin typeface="a타이틀고딕4" panose="02020600000000000000" pitchFamily="18" charset="-127"/>
              <a:ea typeface="a타이틀고딕4" panose="02020600000000000000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9130905" y="1830579"/>
            <a:ext cx="26190" cy="659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84"/>
          <p:cNvSpPr txBox="1"/>
          <p:nvPr/>
        </p:nvSpPr>
        <p:spPr>
          <a:xfrm>
            <a:off x="2209800" y="2109823"/>
            <a:ext cx="787242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84"/>
          <p:cNvSpPr txBox="1"/>
          <p:nvPr/>
        </p:nvSpPr>
        <p:spPr>
          <a:xfrm>
            <a:off x="7086600" y="4049220"/>
            <a:ext cx="4114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tabLst/>
              <a:defRPr/>
            </a:pPr>
            <a:r>
              <a:rPr kumimoji="0" lang="ko-KR" alt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Arial"/>
                <a:sym typeface="Arial"/>
              </a:rPr>
              <a:t>감사합니다</a:t>
            </a:r>
            <a:r>
              <a:rPr kumimoji="0" lang="en-US" altLang="ko-KR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Arial"/>
                <a:sym typeface="Arial"/>
              </a:rPr>
              <a:t>.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28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400" y="167702"/>
            <a:ext cx="12334648" cy="941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020"/>
            <a:ext cx="1081088" cy="2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9715499"/>
            <a:ext cx="182880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15925800" y="981868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2400">
                <a:solidFill>
                  <a:schemeClr val="lt1"/>
                </a:solidFill>
              </a:rPr>
              <a:t>8</a:t>
            </a:fld>
            <a:endParaRPr sz="2400">
              <a:solidFill>
                <a:schemeClr val="lt1"/>
              </a:solidFill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1219200" y="110550"/>
            <a:ext cx="4114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373737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5. 시스템 설계도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9130905" y="1830579"/>
            <a:ext cx="26190" cy="659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2209800" y="2109823"/>
            <a:ext cx="787242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7239000" y="4061717"/>
            <a:ext cx="3810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ko-KR" sz="5400" b="0" i="0" u="none" strike="noStrike" cap="none" dirty="0">
                <a:solidFill>
                  <a:srgbClr val="FFFFFF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sym typeface="Arial"/>
              </a:rPr>
              <a:t>구현 사항</a:t>
            </a:r>
            <a:endParaRPr sz="5400" b="0" i="0" u="none" strike="noStrike" cap="none" dirty="0">
              <a:solidFill>
                <a:srgbClr val="FFFFFF"/>
              </a:solidFill>
              <a:latin typeface="a타이틀고딕4" panose="02020600000000000000" pitchFamily="18" charset="-127"/>
              <a:ea typeface="a타이틀고딕4" panose="02020600000000000000" pitchFamily="18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1405</Words>
  <Application>Microsoft Office PowerPoint</Application>
  <PresentationFormat>사용자 지정</PresentationFormat>
  <Paragraphs>344</Paragraphs>
  <Slides>75</Slides>
  <Notes>75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5" baseType="lpstr">
      <vt:lpstr>a타이틀고딕4</vt:lpstr>
      <vt:lpstr>나눔바른고딕</vt:lpstr>
      <vt:lpstr>Malgun Gothic</vt:lpstr>
      <vt:lpstr>Calibri Light</vt:lpstr>
      <vt:lpstr>a로케트</vt:lpstr>
      <vt:lpstr>Times New Roman</vt:lpstr>
      <vt:lpstr>Calibri</vt:lpstr>
      <vt:lpstr>a타이틀고딕2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수빈</cp:lastModifiedBy>
  <cp:revision>70</cp:revision>
  <dcterms:modified xsi:type="dcterms:W3CDTF">2020-11-30T06:02:31Z</dcterms:modified>
</cp:coreProperties>
</file>